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68"/>
  </p:notesMasterIdLst>
  <p:sldIdLst>
    <p:sldId id="260" r:id="rId5"/>
    <p:sldId id="256" r:id="rId6"/>
    <p:sldId id="257" r:id="rId7"/>
    <p:sldId id="258" r:id="rId8"/>
    <p:sldId id="259" r:id="rId9"/>
    <p:sldId id="261" r:id="rId10"/>
    <p:sldId id="262" r:id="rId11"/>
    <p:sldId id="263" r:id="rId12"/>
    <p:sldId id="264" r:id="rId13"/>
    <p:sldId id="265" r:id="rId14"/>
    <p:sldId id="266" r:id="rId15"/>
    <p:sldId id="267" r:id="rId16"/>
    <p:sldId id="268" r:id="rId17"/>
    <p:sldId id="269" r:id="rId18"/>
    <p:sldId id="322" r:id="rId19"/>
    <p:sldId id="323" r:id="rId20"/>
    <p:sldId id="319" r:id="rId21"/>
    <p:sldId id="270" r:id="rId22"/>
    <p:sldId id="271" r:id="rId23"/>
    <p:sldId id="272" r:id="rId24"/>
    <p:sldId id="317" r:id="rId25"/>
    <p:sldId id="276" r:id="rId26"/>
    <p:sldId id="277" r:id="rId27"/>
    <p:sldId id="284" r:id="rId28"/>
    <p:sldId id="283" r:id="rId29"/>
    <p:sldId id="282" r:id="rId30"/>
    <p:sldId id="321" r:id="rId31"/>
    <p:sldId id="281" r:id="rId32"/>
    <p:sldId id="280" r:id="rId33"/>
    <p:sldId id="288" r:id="rId34"/>
    <p:sldId id="287" r:id="rId35"/>
    <p:sldId id="289" r:id="rId36"/>
    <p:sldId id="324" r:id="rId37"/>
    <p:sldId id="278" r:id="rId38"/>
    <p:sldId id="326" r:id="rId39"/>
    <p:sldId id="286" r:id="rId40"/>
    <p:sldId id="279" r:id="rId41"/>
    <p:sldId id="296" r:id="rId42"/>
    <p:sldId id="292" r:id="rId43"/>
    <p:sldId id="295" r:id="rId44"/>
    <p:sldId id="301" r:id="rId45"/>
    <p:sldId id="298" r:id="rId46"/>
    <p:sldId id="297" r:id="rId47"/>
    <p:sldId id="294" r:id="rId48"/>
    <p:sldId id="293" r:id="rId49"/>
    <p:sldId id="300" r:id="rId50"/>
    <p:sldId id="299" r:id="rId51"/>
    <p:sldId id="302" r:id="rId52"/>
    <p:sldId id="291" r:id="rId53"/>
    <p:sldId id="304" r:id="rId54"/>
    <p:sldId id="303" r:id="rId55"/>
    <p:sldId id="305" r:id="rId56"/>
    <p:sldId id="306" r:id="rId57"/>
    <p:sldId id="314" r:id="rId58"/>
    <p:sldId id="311" r:id="rId59"/>
    <p:sldId id="313" r:id="rId60"/>
    <p:sldId id="316" r:id="rId61"/>
    <p:sldId id="312" r:id="rId62"/>
    <p:sldId id="315" r:id="rId63"/>
    <p:sldId id="310" r:id="rId64"/>
    <p:sldId id="320" r:id="rId65"/>
    <p:sldId id="318" r:id="rId66"/>
    <p:sldId id="325" r:id="rId67"/>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ry Hoffman" initials="SH" lastIdx="0" clrIdx="0">
    <p:extLst>
      <p:ext uri="{19B8F6BF-5375-455C-9EA6-DF929625EA0E}">
        <p15:presenceInfo xmlns:p15="http://schemas.microsoft.com/office/powerpoint/2012/main" userId="S-1-12-1-610123887-1183536282-983314816-9845245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A3AE4-ECEA-4EC3-9120-DB9E1BD9AFB7}" v="2" dt="2026-03-10T16:39:57.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64165" autoAdjust="0"/>
  </p:normalViewPr>
  <p:slideViewPr>
    <p:cSldViewPr snapToGrid="0">
      <p:cViewPr varScale="1">
        <p:scale>
          <a:sx n="53" d="100"/>
          <a:sy n="53" d="100"/>
        </p:scale>
        <p:origin x="1838" y="4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Felicetta" userId="b35998b4-bdbb-476b-b902-9b00ea6376fe" providerId="ADAL" clId="{D11C8007-653D-4CB3-A1D8-672FD037ABA4}"/>
    <pc:docChg chg="modSld">
      <pc:chgData name="Andrea Felicetta" userId="b35998b4-bdbb-476b-b902-9b00ea6376fe" providerId="ADAL" clId="{D11C8007-653D-4CB3-A1D8-672FD037ABA4}" dt="2026-03-10T16:40:18.859" v="91" actId="207"/>
      <pc:docMkLst>
        <pc:docMk/>
      </pc:docMkLst>
      <pc:sldChg chg="modSp mod">
        <pc:chgData name="Andrea Felicetta" userId="b35998b4-bdbb-476b-b902-9b00ea6376fe" providerId="ADAL" clId="{D11C8007-653D-4CB3-A1D8-672FD037ABA4}" dt="2026-03-10T16:40:18.859" v="91" actId="207"/>
        <pc:sldMkLst>
          <pc:docMk/>
          <pc:sldMk cId="147836762" sldId="315"/>
        </pc:sldMkLst>
        <pc:spChg chg="mod">
          <ac:chgData name="Andrea Felicetta" userId="b35998b4-bdbb-476b-b902-9b00ea6376fe" providerId="ADAL" clId="{D11C8007-653D-4CB3-A1D8-672FD037ABA4}" dt="2026-03-10T16:40:18.859" v="91" actId="207"/>
          <ac:spMkLst>
            <pc:docMk/>
            <pc:sldMk cId="147836762" sldId="315"/>
            <ac:spMk id="7" creationId="{551467BB-CF20-4287-A93B-B5B026715A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470895"/>
          </a:xfrm>
          <a:prstGeom prst="rect">
            <a:avLst/>
          </a:prstGeom>
        </p:spPr>
        <p:txBody>
          <a:bodyPr vert="horz" lIns="94191" tIns="47095" rIns="94191" bIns="47095" rtlCol="0"/>
          <a:lstStyle>
            <a:lvl1pPr algn="l">
              <a:defRPr sz="1200"/>
            </a:lvl1pPr>
          </a:lstStyle>
          <a:p>
            <a:endParaRPr lang="en-US" dirty="0"/>
          </a:p>
        </p:txBody>
      </p:sp>
      <p:sp>
        <p:nvSpPr>
          <p:cNvPr id="3" name="Date Placeholder 2"/>
          <p:cNvSpPr>
            <a:spLocks noGrp="1"/>
          </p:cNvSpPr>
          <p:nvPr>
            <p:ph type="dt" idx="1"/>
          </p:nvPr>
        </p:nvSpPr>
        <p:spPr>
          <a:xfrm>
            <a:off x="4021294" y="1"/>
            <a:ext cx="3076363" cy="470895"/>
          </a:xfrm>
          <a:prstGeom prst="rect">
            <a:avLst/>
          </a:prstGeom>
        </p:spPr>
        <p:txBody>
          <a:bodyPr vert="horz" lIns="94191" tIns="47095" rIns="94191" bIns="47095" rtlCol="0"/>
          <a:lstStyle>
            <a:lvl1pPr algn="r">
              <a:defRPr sz="1200"/>
            </a:lvl1pPr>
          </a:lstStyle>
          <a:p>
            <a:fld id="{E7229A78-685A-4922-A12D-3C52F0270018}" type="datetimeFigureOut">
              <a:rPr lang="en-US" smtClean="0"/>
              <a:t>3/10/2026</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1" tIns="47095" rIns="94191" bIns="47095" rtlCol="0" anchor="ctr"/>
          <a:lstStyle/>
          <a:p>
            <a:endParaRPr lang="en-US" dirty="0"/>
          </a:p>
        </p:txBody>
      </p:sp>
      <p:sp>
        <p:nvSpPr>
          <p:cNvPr id="5" name="Notes Placeholder 4"/>
          <p:cNvSpPr>
            <a:spLocks noGrp="1"/>
          </p:cNvSpPr>
          <p:nvPr>
            <p:ph type="body" sz="quarter" idx="3"/>
          </p:nvPr>
        </p:nvSpPr>
        <p:spPr>
          <a:xfrm>
            <a:off x="709930" y="4516675"/>
            <a:ext cx="5679440" cy="3695463"/>
          </a:xfrm>
          <a:prstGeom prst="rect">
            <a:avLst/>
          </a:prstGeom>
        </p:spPr>
        <p:txBody>
          <a:bodyPr vert="horz" lIns="94191" tIns="47095" rIns="94191" bIns="4709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4407"/>
            <a:ext cx="3076363" cy="470894"/>
          </a:xfrm>
          <a:prstGeom prst="rect">
            <a:avLst/>
          </a:prstGeom>
        </p:spPr>
        <p:txBody>
          <a:bodyPr vert="horz" lIns="94191" tIns="47095" rIns="94191" bIns="4709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1" tIns="47095" rIns="94191" bIns="47095" rtlCol="0" anchor="b"/>
          <a:lstStyle>
            <a:lvl1pPr algn="r">
              <a:defRPr sz="1200"/>
            </a:lvl1pPr>
          </a:lstStyle>
          <a:p>
            <a:fld id="{64F071CA-EEB0-48F7-A09F-4F57F1814DDA}" type="slidenum">
              <a:rPr lang="en-US" smtClean="0"/>
              <a:t>‹#›</a:t>
            </a:fld>
            <a:endParaRPr lang="en-US" dirty="0"/>
          </a:p>
        </p:txBody>
      </p:sp>
    </p:spTree>
    <p:extLst>
      <p:ext uri="{BB962C8B-B14F-4D97-AF65-F5344CB8AC3E}">
        <p14:creationId xmlns:p14="http://schemas.microsoft.com/office/powerpoint/2010/main" val="227574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1</a:t>
            </a:fld>
            <a:endParaRPr lang="en-US" dirty="0"/>
          </a:p>
        </p:txBody>
      </p:sp>
    </p:spTree>
    <p:extLst>
      <p:ext uri="{BB962C8B-B14F-4D97-AF65-F5344CB8AC3E}">
        <p14:creationId xmlns:p14="http://schemas.microsoft.com/office/powerpoint/2010/main" val="2010726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10</a:t>
            </a:fld>
            <a:endParaRPr lang="en-US" dirty="0"/>
          </a:p>
        </p:txBody>
      </p:sp>
    </p:spTree>
    <p:extLst>
      <p:ext uri="{BB962C8B-B14F-4D97-AF65-F5344CB8AC3E}">
        <p14:creationId xmlns:p14="http://schemas.microsoft.com/office/powerpoint/2010/main" val="1110419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11</a:t>
            </a:fld>
            <a:endParaRPr lang="en-US" dirty="0"/>
          </a:p>
        </p:txBody>
      </p:sp>
    </p:spTree>
    <p:extLst>
      <p:ext uri="{BB962C8B-B14F-4D97-AF65-F5344CB8AC3E}">
        <p14:creationId xmlns:p14="http://schemas.microsoft.com/office/powerpoint/2010/main" val="3402920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12</a:t>
            </a:fld>
            <a:endParaRPr lang="en-US" dirty="0"/>
          </a:p>
        </p:txBody>
      </p:sp>
    </p:spTree>
    <p:extLst>
      <p:ext uri="{BB962C8B-B14F-4D97-AF65-F5344CB8AC3E}">
        <p14:creationId xmlns:p14="http://schemas.microsoft.com/office/powerpoint/2010/main" val="47585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13</a:t>
            </a:fld>
            <a:endParaRPr lang="en-US" dirty="0"/>
          </a:p>
        </p:txBody>
      </p:sp>
    </p:spTree>
    <p:extLst>
      <p:ext uri="{BB962C8B-B14F-4D97-AF65-F5344CB8AC3E}">
        <p14:creationId xmlns:p14="http://schemas.microsoft.com/office/powerpoint/2010/main" val="3343175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14</a:t>
            </a:fld>
            <a:endParaRPr lang="en-US" dirty="0"/>
          </a:p>
        </p:txBody>
      </p:sp>
    </p:spTree>
    <p:extLst>
      <p:ext uri="{BB962C8B-B14F-4D97-AF65-F5344CB8AC3E}">
        <p14:creationId xmlns:p14="http://schemas.microsoft.com/office/powerpoint/2010/main" val="283486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15</a:t>
            </a:fld>
            <a:endParaRPr lang="en-US" dirty="0"/>
          </a:p>
        </p:txBody>
      </p:sp>
    </p:spTree>
    <p:extLst>
      <p:ext uri="{BB962C8B-B14F-4D97-AF65-F5344CB8AC3E}">
        <p14:creationId xmlns:p14="http://schemas.microsoft.com/office/powerpoint/2010/main" val="2213269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dirty="0">
                <a:latin typeface="Arial" panose="020B060402020202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16</a:t>
            </a:fld>
            <a:endParaRPr lang="en-US" dirty="0"/>
          </a:p>
        </p:txBody>
      </p:sp>
    </p:spTree>
    <p:extLst>
      <p:ext uri="{BB962C8B-B14F-4D97-AF65-F5344CB8AC3E}">
        <p14:creationId xmlns:p14="http://schemas.microsoft.com/office/powerpoint/2010/main" val="801553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17</a:t>
            </a:fld>
            <a:endParaRPr lang="en-US" dirty="0"/>
          </a:p>
        </p:txBody>
      </p:sp>
    </p:spTree>
    <p:extLst>
      <p:ext uri="{BB962C8B-B14F-4D97-AF65-F5344CB8AC3E}">
        <p14:creationId xmlns:p14="http://schemas.microsoft.com/office/powerpoint/2010/main" val="4293927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18</a:t>
            </a:fld>
            <a:endParaRPr lang="en-US" dirty="0"/>
          </a:p>
        </p:txBody>
      </p:sp>
    </p:spTree>
    <p:extLst>
      <p:ext uri="{BB962C8B-B14F-4D97-AF65-F5344CB8AC3E}">
        <p14:creationId xmlns:p14="http://schemas.microsoft.com/office/powerpoint/2010/main" val="2427586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19</a:t>
            </a:fld>
            <a:endParaRPr lang="en-US" dirty="0"/>
          </a:p>
        </p:txBody>
      </p:sp>
    </p:spTree>
    <p:extLst>
      <p:ext uri="{BB962C8B-B14F-4D97-AF65-F5344CB8AC3E}">
        <p14:creationId xmlns:p14="http://schemas.microsoft.com/office/powerpoint/2010/main" val="362609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2</a:t>
            </a:fld>
            <a:endParaRPr lang="en-US" dirty="0"/>
          </a:p>
        </p:txBody>
      </p:sp>
    </p:spTree>
    <p:extLst>
      <p:ext uri="{BB962C8B-B14F-4D97-AF65-F5344CB8AC3E}">
        <p14:creationId xmlns:p14="http://schemas.microsoft.com/office/powerpoint/2010/main" val="266335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20</a:t>
            </a:fld>
            <a:endParaRPr lang="en-US" dirty="0"/>
          </a:p>
        </p:txBody>
      </p:sp>
    </p:spTree>
    <p:extLst>
      <p:ext uri="{BB962C8B-B14F-4D97-AF65-F5344CB8AC3E}">
        <p14:creationId xmlns:p14="http://schemas.microsoft.com/office/powerpoint/2010/main" val="4264572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21</a:t>
            </a:fld>
            <a:endParaRPr lang="en-US" dirty="0"/>
          </a:p>
        </p:txBody>
      </p:sp>
    </p:spTree>
    <p:extLst>
      <p:ext uri="{BB962C8B-B14F-4D97-AF65-F5344CB8AC3E}">
        <p14:creationId xmlns:p14="http://schemas.microsoft.com/office/powerpoint/2010/main" val="1644519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22</a:t>
            </a:fld>
            <a:endParaRPr lang="en-US" dirty="0"/>
          </a:p>
        </p:txBody>
      </p:sp>
    </p:spTree>
    <p:extLst>
      <p:ext uri="{BB962C8B-B14F-4D97-AF65-F5344CB8AC3E}">
        <p14:creationId xmlns:p14="http://schemas.microsoft.com/office/powerpoint/2010/main" val="2178974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23</a:t>
            </a:fld>
            <a:endParaRPr lang="en-US" dirty="0"/>
          </a:p>
        </p:txBody>
      </p:sp>
    </p:spTree>
    <p:extLst>
      <p:ext uri="{BB962C8B-B14F-4D97-AF65-F5344CB8AC3E}">
        <p14:creationId xmlns:p14="http://schemas.microsoft.com/office/powerpoint/2010/main" val="383432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F071CA-EEB0-48F7-A09F-4F57F1814DDA}" type="slidenum">
              <a:rPr lang="en-US" smtClean="0"/>
              <a:t>24</a:t>
            </a:fld>
            <a:endParaRPr lang="en-US" dirty="0"/>
          </a:p>
        </p:txBody>
      </p:sp>
    </p:spTree>
    <p:extLst>
      <p:ext uri="{BB962C8B-B14F-4D97-AF65-F5344CB8AC3E}">
        <p14:creationId xmlns:p14="http://schemas.microsoft.com/office/powerpoint/2010/main" val="3677035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25</a:t>
            </a:fld>
            <a:endParaRPr lang="en-US" dirty="0"/>
          </a:p>
        </p:txBody>
      </p:sp>
    </p:spTree>
    <p:extLst>
      <p:ext uri="{BB962C8B-B14F-4D97-AF65-F5344CB8AC3E}">
        <p14:creationId xmlns:p14="http://schemas.microsoft.com/office/powerpoint/2010/main" val="601658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26</a:t>
            </a:fld>
            <a:endParaRPr lang="en-US" dirty="0"/>
          </a:p>
        </p:txBody>
      </p:sp>
    </p:spTree>
    <p:extLst>
      <p:ext uri="{BB962C8B-B14F-4D97-AF65-F5344CB8AC3E}">
        <p14:creationId xmlns:p14="http://schemas.microsoft.com/office/powerpoint/2010/main" val="193365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27</a:t>
            </a:fld>
            <a:endParaRPr lang="en-US" dirty="0"/>
          </a:p>
        </p:txBody>
      </p:sp>
    </p:spTree>
    <p:extLst>
      <p:ext uri="{BB962C8B-B14F-4D97-AF65-F5344CB8AC3E}">
        <p14:creationId xmlns:p14="http://schemas.microsoft.com/office/powerpoint/2010/main" val="1702252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28</a:t>
            </a:fld>
            <a:endParaRPr lang="en-US" dirty="0"/>
          </a:p>
        </p:txBody>
      </p:sp>
    </p:spTree>
    <p:extLst>
      <p:ext uri="{BB962C8B-B14F-4D97-AF65-F5344CB8AC3E}">
        <p14:creationId xmlns:p14="http://schemas.microsoft.com/office/powerpoint/2010/main" val="1869100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29</a:t>
            </a:fld>
            <a:endParaRPr lang="en-US" dirty="0"/>
          </a:p>
        </p:txBody>
      </p:sp>
    </p:spTree>
    <p:extLst>
      <p:ext uri="{BB962C8B-B14F-4D97-AF65-F5344CB8AC3E}">
        <p14:creationId xmlns:p14="http://schemas.microsoft.com/office/powerpoint/2010/main" val="260919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3</a:t>
            </a:fld>
            <a:endParaRPr lang="en-US" dirty="0"/>
          </a:p>
        </p:txBody>
      </p:sp>
    </p:spTree>
    <p:extLst>
      <p:ext uri="{BB962C8B-B14F-4D97-AF65-F5344CB8AC3E}">
        <p14:creationId xmlns:p14="http://schemas.microsoft.com/office/powerpoint/2010/main" val="3377126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30</a:t>
            </a:fld>
            <a:endParaRPr lang="en-US" dirty="0"/>
          </a:p>
        </p:txBody>
      </p:sp>
    </p:spTree>
    <p:extLst>
      <p:ext uri="{BB962C8B-B14F-4D97-AF65-F5344CB8AC3E}">
        <p14:creationId xmlns:p14="http://schemas.microsoft.com/office/powerpoint/2010/main" val="986801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31</a:t>
            </a:fld>
            <a:endParaRPr lang="en-US" dirty="0"/>
          </a:p>
        </p:txBody>
      </p:sp>
    </p:spTree>
    <p:extLst>
      <p:ext uri="{BB962C8B-B14F-4D97-AF65-F5344CB8AC3E}">
        <p14:creationId xmlns:p14="http://schemas.microsoft.com/office/powerpoint/2010/main" val="2437331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32</a:t>
            </a:fld>
            <a:endParaRPr lang="en-US" dirty="0"/>
          </a:p>
        </p:txBody>
      </p:sp>
    </p:spTree>
    <p:extLst>
      <p:ext uri="{BB962C8B-B14F-4D97-AF65-F5344CB8AC3E}">
        <p14:creationId xmlns:p14="http://schemas.microsoft.com/office/powerpoint/2010/main" val="686739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33</a:t>
            </a:fld>
            <a:endParaRPr lang="en-US" dirty="0"/>
          </a:p>
        </p:txBody>
      </p:sp>
    </p:spTree>
    <p:extLst>
      <p:ext uri="{BB962C8B-B14F-4D97-AF65-F5344CB8AC3E}">
        <p14:creationId xmlns:p14="http://schemas.microsoft.com/office/powerpoint/2010/main" val="465749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34</a:t>
            </a:fld>
            <a:endParaRPr lang="en-US" dirty="0"/>
          </a:p>
        </p:txBody>
      </p:sp>
    </p:spTree>
    <p:extLst>
      <p:ext uri="{BB962C8B-B14F-4D97-AF65-F5344CB8AC3E}">
        <p14:creationId xmlns:p14="http://schemas.microsoft.com/office/powerpoint/2010/main" val="2073048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35</a:t>
            </a:fld>
            <a:endParaRPr lang="en-US" dirty="0"/>
          </a:p>
        </p:txBody>
      </p:sp>
    </p:spTree>
    <p:extLst>
      <p:ext uri="{BB962C8B-B14F-4D97-AF65-F5344CB8AC3E}">
        <p14:creationId xmlns:p14="http://schemas.microsoft.com/office/powerpoint/2010/main" val="4190124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36</a:t>
            </a:fld>
            <a:endParaRPr lang="en-US" dirty="0"/>
          </a:p>
        </p:txBody>
      </p:sp>
    </p:spTree>
    <p:extLst>
      <p:ext uri="{BB962C8B-B14F-4D97-AF65-F5344CB8AC3E}">
        <p14:creationId xmlns:p14="http://schemas.microsoft.com/office/powerpoint/2010/main" val="2078307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37</a:t>
            </a:fld>
            <a:endParaRPr lang="en-US" dirty="0"/>
          </a:p>
        </p:txBody>
      </p:sp>
    </p:spTree>
    <p:extLst>
      <p:ext uri="{BB962C8B-B14F-4D97-AF65-F5344CB8AC3E}">
        <p14:creationId xmlns:p14="http://schemas.microsoft.com/office/powerpoint/2010/main" val="2470416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38</a:t>
            </a:fld>
            <a:endParaRPr lang="en-US" dirty="0"/>
          </a:p>
        </p:txBody>
      </p:sp>
    </p:spTree>
    <p:extLst>
      <p:ext uri="{BB962C8B-B14F-4D97-AF65-F5344CB8AC3E}">
        <p14:creationId xmlns:p14="http://schemas.microsoft.com/office/powerpoint/2010/main" val="957459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39</a:t>
            </a:fld>
            <a:endParaRPr lang="en-US" dirty="0"/>
          </a:p>
        </p:txBody>
      </p:sp>
    </p:spTree>
    <p:extLst>
      <p:ext uri="{BB962C8B-B14F-4D97-AF65-F5344CB8AC3E}">
        <p14:creationId xmlns:p14="http://schemas.microsoft.com/office/powerpoint/2010/main" val="393022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4</a:t>
            </a:fld>
            <a:endParaRPr lang="en-US" dirty="0"/>
          </a:p>
        </p:txBody>
      </p:sp>
    </p:spTree>
    <p:extLst>
      <p:ext uri="{BB962C8B-B14F-4D97-AF65-F5344CB8AC3E}">
        <p14:creationId xmlns:p14="http://schemas.microsoft.com/office/powerpoint/2010/main" val="2701302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40</a:t>
            </a:fld>
            <a:endParaRPr lang="en-US" dirty="0"/>
          </a:p>
        </p:txBody>
      </p:sp>
    </p:spTree>
    <p:extLst>
      <p:ext uri="{BB962C8B-B14F-4D97-AF65-F5344CB8AC3E}">
        <p14:creationId xmlns:p14="http://schemas.microsoft.com/office/powerpoint/2010/main" val="3364599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41</a:t>
            </a:fld>
            <a:endParaRPr lang="en-US" dirty="0"/>
          </a:p>
        </p:txBody>
      </p:sp>
    </p:spTree>
    <p:extLst>
      <p:ext uri="{BB962C8B-B14F-4D97-AF65-F5344CB8AC3E}">
        <p14:creationId xmlns:p14="http://schemas.microsoft.com/office/powerpoint/2010/main" val="29819665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42</a:t>
            </a:fld>
            <a:endParaRPr lang="en-US" dirty="0"/>
          </a:p>
        </p:txBody>
      </p:sp>
    </p:spTree>
    <p:extLst>
      <p:ext uri="{BB962C8B-B14F-4D97-AF65-F5344CB8AC3E}">
        <p14:creationId xmlns:p14="http://schemas.microsoft.com/office/powerpoint/2010/main" val="2250426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43</a:t>
            </a:fld>
            <a:endParaRPr lang="en-US" dirty="0"/>
          </a:p>
        </p:txBody>
      </p:sp>
    </p:spTree>
    <p:extLst>
      <p:ext uri="{BB962C8B-B14F-4D97-AF65-F5344CB8AC3E}">
        <p14:creationId xmlns:p14="http://schemas.microsoft.com/office/powerpoint/2010/main" val="3388897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44</a:t>
            </a:fld>
            <a:endParaRPr lang="en-US" dirty="0"/>
          </a:p>
        </p:txBody>
      </p:sp>
    </p:spTree>
    <p:extLst>
      <p:ext uri="{BB962C8B-B14F-4D97-AF65-F5344CB8AC3E}">
        <p14:creationId xmlns:p14="http://schemas.microsoft.com/office/powerpoint/2010/main" val="3703625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45</a:t>
            </a:fld>
            <a:endParaRPr lang="en-US" dirty="0"/>
          </a:p>
        </p:txBody>
      </p:sp>
    </p:spTree>
    <p:extLst>
      <p:ext uri="{BB962C8B-B14F-4D97-AF65-F5344CB8AC3E}">
        <p14:creationId xmlns:p14="http://schemas.microsoft.com/office/powerpoint/2010/main" val="410764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46</a:t>
            </a:fld>
            <a:endParaRPr lang="en-US" dirty="0"/>
          </a:p>
        </p:txBody>
      </p:sp>
    </p:spTree>
    <p:extLst>
      <p:ext uri="{BB962C8B-B14F-4D97-AF65-F5344CB8AC3E}">
        <p14:creationId xmlns:p14="http://schemas.microsoft.com/office/powerpoint/2010/main" val="31467420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64F071CA-EEB0-48F7-A09F-4F57F1814DDA}" type="slidenum">
              <a:rPr lang="en-US" smtClean="0"/>
              <a:t>47</a:t>
            </a:fld>
            <a:endParaRPr lang="en-US" dirty="0"/>
          </a:p>
        </p:txBody>
      </p:sp>
    </p:spTree>
    <p:extLst>
      <p:ext uri="{BB962C8B-B14F-4D97-AF65-F5344CB8AC3E}">
        <p14:creationId xmlns:p14="http://schemas.microsoft.com/office/powerpoint/2010/main" val="32208811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48</a:t>
            </a:fld>
            <a:endParaRPr lang="en-US" dirty="0"/>
          </a:p>
        </p:txBody>
      </p:sp>
    </p:spTree>
    <p:extLst>
      <p:ext uri="{BB962C8B-B14F-4D97-AF65-F5344CB8AC3E}">
        <p14:creationId xmlns:p14="http://schemas.microsoft.com/office/powerpoint/2010/main" val="2288970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49</a:t>
            </a:fld>
            <a:endParaRPr lang="en-US" dirty="0"/>
          </a:p>
        </p:txBody>
      </p:sp>
    </p:spTree>
    <p:extLst>
      <p:ext uri="{BB962C8B-B14F-4D97-AF65-F5344CB8AC3E}">
        <p14:creationId xmlns:p14="http://schemas.microsoft.com/office/powerpoint/2010/main" val="259098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5</a:t>
            </a:fld>
            <a:endParaRPr lang="en-US" dirty="0"/>
          </a:p>
        </p:txBody>
      </p:sp>
    </p:spTree>
    <p:extLst>
      <p:ext uri="{BB962C8B-B14F-4D97-AF65-F5344CB8AC3E}">
        <p14:creationId xmlns:p14="http://schemas.microsoft.com/office/powerpoint/2010/main" val="33886077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50</a:t>
            </a:fld>
            <a:endParaRPr lang="en-US" dirty="0"/>
          </a:p>
        </p:txBody>
      </p:sp>
    </p:spTree>
    <p:extLst>
      <p:ext uri="{BB962C8B-B14F-4D97-AF65-F5344CB8AC3E}">
        <p14:creationId xmlns:p14="http://schemas.microsoft.com/office/powerpoint/2010/main" val="41117467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51</a:t>
            </a:fld>
            <a:endParaRPr lang="en-US" dirty="0"/>
          </a:p>
        </p:txBody>
      </p:sp>
    </p:spTree>
    <p:extLst>
      <p:ext uri="{BB962C8B-B14F-4D97-AF65-F5344CB8AC3E}">
        <p14:creationId xmlns:p14="http://schemas.microsoft.com/office/powerpoint/2010/main" val="21718511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52</a:t>
            </a:fld>
            <a:endParaRPr lang="en-US" dirty="0"/>
          </a:p>
        </p:txBody>
      </p:sp>
    </p:spTree>
    <p:extLst>
      <p:ext uri="{BB962C8B-B14F-4D97-AF65-F5344CB8AC3E}">
        <p14:creationId xmlns:p14="http://schemas.microsoft.com/office/powerpoint/2010/main" val="2537157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53</a:t>
            </a:fld>
            <a:endParaRPr lang="en-US" dirty="0"/>
          </a:p>
        </p:txBody>
      </p:sp>
    </p:spTree>
    <p:extLst>
      <p:ext uri="{BB962C8B-B14F-4D97-AF65-F5344CB8AC3E}">
        <p14:creationId xmlns:p14="http://schemas.microsoft.com/office/powerpoint/2010/main" val="23556571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54</a:t>
            </a:fld>
            <a:endParaRPr lang="en-US" dirty="0"/>
          </a:p>
        </p:txBody>
      </p:sp>
    </p:spTree>
    <p:extLst>
      <p:ext uri="{BB962C8B-B14F-4D97-AF65-F5344CB8AC3E}">
        <p14:creationId xmlns:p14="http://schemas.microsoft.com/office/powerpoint/2010/main" val="31756686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55</a:t>
            </a:fld>
            <a:endParaRPr lang="en-US" dirty="0"/>
          </a:p>
        </p:txBody>
      </p:sp>
    </p:spTree>
    <p:extLst>
      <p:ext uri="{BB962C8B-B14F-4D97-AF65-F5344CB8AC3E}">
        <p14:creationId xmlns:p14="http://schemas.microsoft.com/office/powerpoint/2010/main" val="8566594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56</a:t>
            </a:fld>
            <a:endParaRPr lang="en-US" dirty="0"/>
          </a:p>
        </p:txBody>
      </p:sp>
    </p:spTree>
    <p:extLst>
      <p:ext uri="{BB962C8B-B14F-4D97-AF65-F5344CB8AC3E}">
        <p14:creationId xmlns:p14="http://schemas.microsoft.com/office/powerpoint/2010/main" val="17155129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57</a:t>
            </a:fld>
            <a:endParaRPr lang="en-US" dirty="0"/>
          </a:p>
        </p:txBody>
      </p:sp>
    </p:spTree>
    <p:extLst>
      <p:ext uri="{BB962C8B-B14F-4D97-AF65-F5344CB8AC3E}">
        <p14:creationId xmlns:p14="http://schemas.microsoft.com/office/powerpoint/2010/main" val="28487692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58</a:t>
            </a:fld>
            <a:endParaRPr lang="en-US" dirty="0"/>
          </a:p>
        </p:txBody>
      </p:sp>
    </p:spTree>
    <p:extLst>
      <p:ext uri="{BB962C8B-B14F-4D97-AF65-F5344CB8AC3E}">
        <p14:creationId xmlns:p14="http://schemas.microsoft.com/office/powerpoint/2010/main" val="18661160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59</a:t>
            </a:fld>
            <a:endParaRPr lang="en-US" dirty="0"/>
          </a:p>
        </p:txBody>
      </p:sp>
    </p:spTree>
    <p:extLst>
      <p:ext uri="{BB962C8B-B14F-4D97-AF65-F5344CB8AC3E}">
        <p14:creationId xmlns:p14="http://schemas.microsoft.com/office/powerpoint/2010/main" val="3525870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6</a:t>
            </a:fld>
            <a:endParaRPr lang="en-US" dirty="0"/>
          </a:p>
        </p:txBody>
      </p:sp>
    </p:spTree>
    <p:extLst>
      <p:ext uri="{BB962C8B-B14F-4D97-AF65-F5344CB8AC3E}">
        <p14:creationId xmlns:p14="http://schemas.microsoft.com/office/powerpoint/2010/main" val="35038461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60</a:t>
            </a:fld>
            <a:endParaRPr lang="en-US" dirty="0"/>
          </a:p>
        </p:txBody>
      </p:sp>
    </p:spTree>
    <p:extLst>
      <p:ext uri="{BB962C8B-B14F-4D97-AF65-F5344CB8AC3E}">
        <p14:creationId xmlns:p14="http://schemas.microsoft.com/office/powerpoint/2010/main" val="13445424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61</a:t>
            </a:fld>
            <a:endParaRPr lang="en-US" dirty="0"/>
          </a:p>
        </p:txBody>
      </p:sp>
    </p:spTree>
    <p:extLst>
      <p:ext uri="{BB962C8B-B14F-4D97-AF65-F5344CB8AC3E}">
        <p14:creationId xmlns:p14="http://schemas.microsoft.com/office/powerpoint/2010/main" val="24354495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62</a:t>
            </a:fld>
            <a:endParaRPr lang="en-US" dirty="0"/>
          </a:p>
        </p:txBody>
      </p:sp>
    </p:spTree>
    <p:extLst>
      <p:ext uri="{BB962C8B-B14F-4D97-AF65-F5344CB8AC3E}">
        <p14:creationId xmlns:p14="http://schemas.microsoft.com/office/powerpoint/2010/main" val="31262764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63</a:t>
            </a:fld>
            <a:endParaRPr lang="en-US" dirty="0"/>
          </a:p>
        </p:txBody>
      </p:sp>
    </p:spTree>
    <p:extLst>
      <p:ext uri="{BB962C8B-B14F-4D97-AF65-F5344CB8AC3E}">
        <p14:creationId xmlns:p14="http://schemas.microsoft.com/office/powerpoint/2010/main" val="1069849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7</a:t>
            </a:fld>
            <a:endParaRPr lang="en-US" dirty="0"/>
          </a:p>
        </p:txBody>
      </p:sp>
    </p:spTree>
    <p:extLst>
      <p:ext uri="{BB962C8B-B14F-4D97-AF65-F5344CB8AC3E}">
        <p14:creationId xmlns:p14="http://schemas.microsoft.com/office/powerpoint/2010/main" val="1202764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8</a:t>
            </a:fld>
            <a:endParaRPr lang="en-US" dirty="0"/>
          </a:p>
        </p:txBody>
      </p:sp>
    </p:spTree>
    <p:extLst>
      <p:ext uri="{BB962C8B-B14F-4D97-AF65-F5344CB8AC3E}">
        <p14:creationId xmlns:p14="http://schemas.microsoft.com/office/powerpoint/2010/main" val="132389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F071CA-EEB0-48F7-A09F-4F57F1814DDA}" type="slidenum">
              <a:rPr lang="en-US" smtClean="0"/>
              <a:t>9</a:t>
            </a:fld>
            <a:endParaRPr lang="en-US" dirty="0"/>
          </a:p>
        </p:txBody>
      </p:sp>
    </p:spTree>
    <p:extLst>
      <p:ext uri="{BB962C8B-B14F-4D97-AF65-F5344CB8AC3E}">
        <p14:creationId xmlns:p14="http://schemas.microsoft.com/office/powerpoint/2010/main" val="333989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2FF110-4D78-41DE-B991-D734BDDA4DA8}"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45C1A-F7FC-4CF0-BC7D-CC65F79157EF}" type="slidenum">
              <a:rPr lang="en-US" smtClean="0"/>
              <a:t>‹#›</a:t>
            </a:fld>
            <a:endParaRPr lang="en-US" dirty="0"/>
          </a:p>
        </p:txBody>
      </p:sp>
    </p:spTree>
    <p:extLst>
      <p:ext uri="{BB962C8B-B14F-4D97-AF65-F5344CB8AC3E}">
        <p14:creationId xmlns:p14="http://schemas.microsoft.com/office/powerpoint/2010/main" val="250976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2FF110-4D78-41DE-B991-D734BDDA4DA8}"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45C1A-F7FC-4CF0-BC7D-CC65F79157EF}" type="slidenum">
              <a:rPr lang="en-US" smtClean="0"/>
              <a:t>‹#›</a:t>
            </a:fld>
            <a:endParaRPr lang="en-US" dirty="0"/>
          </a:p>
        </p:txBody>
      </p:sp>
    </p:spTree>
    <p:extLst>
      <p:ext uri="{BB962C8B-B14F-4D97-AF65-F5344CB8AC3E}">
        <p14:creationId xmlns:p14="http://schemas.microsoft.com/office/powerpoint/2010/main" val="313559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2FF110-4D78-41DE-B991-D734BDDA4DA8}"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45C1A-F7FC-4CF0-BC7D-CC65F79157EF}"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003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2FF110-4D78-41DE-B991-D734BDDA4DA8}"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45C1A-F7FC-4CF0-BC7D-CC65F79157EF}" type="slidenum">
              <a:rPr lang="en-US" smtClean="0"/>
              <a:t>‹#›</a:t>
            </a:fld>
            <a:endParaRPr lang="en-US" dirty="0"/>
          </a:p>
        </p:txBody>
      </p:sp>
    </p:spTree>
    <p:extLst>
      <p:ext uri="{BB962C8B-B14F-4D97-AF65-F5344CB8AC3E}">
        <p14:creationId xmlns:p14="http://schemas.microsoft.com/office/powerpoint/2010/main" val="3988371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2FF110-4D78-41DE-B991-D734BDDA4DA8}"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45C1A-F7FC-4CF0-BC7D-CC65F79157EF}"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519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2FF110-4D78-41DE-B991-D734BDDA4DA8}"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45C1A-F7FC-4CF0-BC7D-CC65F79157EF}" type="slidenum">
              <a:rPr lang="en-US" smtClean="0"/>
              <a:t>‹#›</a:t>
            </a:fld>
            <a:endParaRPr lang="en-US" dirty="0"/>
          </a:p>
        </p:txBody>
      </p:sp>
    </p:spTree>
    <p:extLst>
      <p:ext uri="{BB962C8B-B14F-4D97-AF65-F5344CB8AC3E}">
        <p14:creationId xmlns:p14="http://schemas.microsoft.com/office/powerpoint/2010/main" val="334691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2FF110-4D78-41DE-B991-D734BDDA4DA8}"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45C1A-F7FC-4CF0-BC7D-CC65F79157EF}" type="slidenum">
              <a:rPr lang="en-US" smtClean="0"/>
              <a:t>‹#›</a:t>
            </a:fld>
            <a:endParaRPr lang="en-US" dirty="0"/>
          </a:p>
        </p:txBody>
      </p:sp>
    </p:spTree>
    <p:extLst>
      <p:ext uri="{BB962C8B-B14F-4D97-AF65-F5344CB8AC3E}">
        <p14:creationId xmlns:p14="http://schemas.microsoft.com/office/powerpoint/2010/main" val="1178965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2FF110-4D78-41DE-B991-D734BDDA4DA8}"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45C1A-F7FC-4CF0-BC7D-CC65F79157EF}" type="slidenum">
              <a:rPr lang="en-US" smtClean="0"/>
              <a:t>‹#›</a:t>
            </a:fld>
            <a:endParaRPr lang="en-US" dirty="0"/>
          </a:p>
        </p:txBody>
      </p:sp>
    </p:spTree>
    <p:extLst>
      <p:ext uri="{BB962C8B-B14F-4D97-AF65-F5344CB8AC3E}">
        <p14:creationId xmlns:p14="http://schemas.microsoft.com/office/powerpoint/2010/main" val="302804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2FF110-4D78-41DE-B991-D734BDDA4DA8}"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45C1A-F7FC-4CF0-BC7D-CC65F79157EF}" type="slidenum">
              <a:rPr lang="en-US" smtClean="0"/>
              <a:t>‹#›</a:t>
            </a:fld>
            <a:endParaRPr lang="en-US" dirty="0"/>
          </a:p>
        </p:txBody>
      </p:sp>
    </p:spTree>
    <p:extLst>
      <p:ext uri="{BB962C8B-B14F-4D97-AF65-F5344CB8AC3E}">
        <p14:creationId xmlns:p14="http://schemas.microsoft.com/office/powerpoint/2010/main" val="116530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2FF110-4D78-41DE-B991-D734BDDA4DA8}" type="datetimeFigureOut">
              <a:rPr lang="en-US" smtClean="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45C1A-F7FC-4CF0-BC7D-CC65F79157EF}" type="slidenum">
              <a:rPr lang="en-US" smtClean="0"/>
              <a:t>‹#›</a:t>
            </a:fld>
            <a:endParaRPr lang="en-US" dirty="0"/>
          </a:p>
        </p:txBody>
      </p:sp>
    </p:spTree>
    <p:extLst>
      <p:ext uri="{BB962C8B-B14F-4D97-AF65-F5344CB8AC3E}">
        <p14:creationId xmlns:p14="http://schemas.microsoft.com/office/powerpoint/2010/main" val="1759546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2FF110-4D78-41DE-B991-D734BDDA4DA8}" type="datetimeFigureOut">
              <a:rPr lang="en-US" smtClean="0"/>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B45C1A-F7FC-4CF0-BC7D-CC65F79157EF}" type="slidenum">
              <a:rPr lang="en-US" smtClean="0"/>
              <a:t>‹#›</a:t>
            </a:fld>
            <a:endParaRPr lang="en-US" dirty="0"/>
          </a:p>
        </p:txBody>
      </p:sp>
    </p:spTree>
    <p:extLst>
      <p:ext uri="{BB962C8B-B14F-4D97-AF65-F5344CB8AC3E}">
        <p14:creationId xmlns:p14="http://schemas.microsoft.com/office/powerpoint/2010/main" val="257607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2FF110-4D78-41DE-B991-D734BDDA4DA8}" type="datetimeFigureOut">
              <a:rPr lang="en-US" smtClean="0"/>
              <a:t>3/10/2026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B45C1A-F7FC-4CF0-BC7D-CC65F79157EF}" type="slidenum">
              <a:rPr lang="en-US" smtClean="0"/>
              <a:t>‹#›</a:t>
            </a:fld>
            <a:endParaRPr lang="en-US" dirty="0"/>
          </a:p>
        </p:txBody>
      </p:sp>
    </p:spTree>
    <p:extLst>
      <p:ext uri="{BB962C8B-B14F-4D97-AF65-F5344CB8AC3E}">
        <p14:creationId xmlns:p14="http://schemas.microsoft.com/office/powerpoint/2010/main" val="386264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2FF110-4D78-41DE-B991-D734BDDA4DA8}" type="datetimeFigureOut">
              <a:rPr lang="en-US" smtClean="0"/>
              <a:t>3/10/2026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B45C1A-F7FC-4CF0-BC7D-CC65F79157EF}" type="slidenum">
              <a:rPr lang="en-US" smtClean="0"/>
              <a:t>‹#›</a:t>
            </a:fld>
            <a:endParaRPr lang="en-US" dirty="0"/>
          </a:p>
        </p:txBody>
      </p:sp>
    </p:spTree>
    <p:extLst>
      <p:ext uri="{BB962C8B-B14F-4D97-AF65-F5344CB8AC3E}">
        <p14:creationId xmlns:p14="http://schemas.microsoft.com/office/powerpoint/2010/main" val="82900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FF110-4D78-41DE-B991-D734BDDA4DA8}" type="datetimeFigureOut">
              <a:rPr lang="en-US" smtClean="0"/>
              <a:t>3/10/2026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B45C1A-F7FC-4CF0-BC7D-CC65F79157EF}" type="slidenum">
              <a:rPr lang="en-US" smtClean="0"/>
              <a:t>‹#›</a:t>
            </a:fld>
            <a:endParaRPr lang="en-US" dirty="0"/>
          </a:p>
        </p:txBody>
      </p:sp>
    </p:spTree>
    <p:extLst>
      <p:ext uri="{BB962C8B-B14F-4D97-AF65-F5344CB8AC3E}">
        <p14:creationId xmlns:p14="http://schemas.microsoft.com/office/powerpoint/2010/main" val="30971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2FF110-4D78-41DE-B991-D734BDDA4DA8}" type="datetimeFigureOut">
              <a:rPr lang="en-US" smtClean="0"/>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B45C1A-F7FC-4CF0-BC7D-CC65F79157EF}" type="slidenum">
              <a:rPr lang="en-US" smtClean="0"/>
              <a:t>‹#›</a:t>
            </a:fld>
            <a:endParaRPr lang="en-US" dirty="0"/>
          </a:p>
        </p:txBody>
      </p:sp>
    </p:spTree>
    <p:extLst>
      <p:ext uri="{BB962C8B-B14F-4D97-AF65-F5344CB8AC3E}">
        <p14:creationId xmlns:p14="http://schemas.microsoft.com/office/powerpoint/2010/main" val="14726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B45C1A-F7FC-4CF0-BC7D-CC65F79157EF}" type="slidenum">
              <a:rPr lang="en-US" smtClean="0"/>
              <a:t>‹#›</a:t>
            </a:fld>
            <a:endParaRPr lang="en-US" dirty="0"/>
          </a:p>
        </p:txBody>
      </p:sp>
      <p:sp>
        <p:nvSpPr>
          <p:cNvPr id="5" name="Date Placeholder 4"/>
          <p:cNvSpPr>
            <a:spLocks noGrp="1"/>
          </p:cNvSpPr>
          <p:nvPr>
            <p:ph type="dt" sz="half" idx="10"/>
          </p:nvPr>
        </p:nvSpPr>
        <p:spPr/>
        <p:txBody>
          <a:bodyPr/>
          <a:lstStyle/>
          <a:p>
            <a:fld id="{9E2FF110-4D78-41DE-B991-D734BDDA4DA8}" type="datetimeFigureOut">
              <a:rPr lang="en-US" smtClean="0"/>
              <a:t>3/10/2026</a:t>
            </a:fld>
            <a:endParaRPr lang="en-US" dirty="0"/>
          </a:p>
        </p:txBody>
      </p:sp>
    </p:spTree>
    <p:extLst>
      <p:ext uri="{BB962C8B-B14F-4D97-AF65-F5344CB8AC3E}">
        <p14:creationId xmlns:p14="http://schemas.microsoft.com/office/powerpoint/2010/main" val="2651396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2FF110-4D78-41DE-B991-D734BDDA4DA8}" type="datetimeFigureOut">
              <a:rPr lang="en-US" smtClean="0"/>
              <a:t>3/10/2026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EB45C1A-F7FC-4CF0-BC7D-CC65F79157EF}" type="slidenum">
              <a:rPr lang="en-US" smtClean="0"/>
              <a:t>‹#›</a:t>
            </a:fld>
            <a:endParaRPr lang="en-US" dirty="0"/>
          </a:p>
        </p:txBody>
      </p:sp>
    </p:spTree>
    <p:extLst>
      <p:ext uri="{BB962C8B-B14F-4D97-AF65-F5344CB8AC3E}">
        <p14:creationId xmlns:p14="http://schemas.microsoft.com/office/powerpoint/2010/main" val="24449910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agingwellpa.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mailto:IEB-PAEncryptionBox@maximu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PAIEBStakeholderInquiries@maximus.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mailto:AAARequests@agingwellpa.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cid:image001.jpg@01D99534.0C3D6B10" TargetMode="Externa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fedbilling@agingwellpa.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agingwellpa.litmos.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youtube.com/watch?v=SusAiTz5sF0&amp;feature=youtu.be" TargetMode="External"/><Relationship Id="rId4" Type="http://schemas.openxmlformats.org/officeDocument/2006/relationships/hyperlink" Target="https://www.dhs.pa.gov/providers/Providers/Pages/PASRR-Process.aspx"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8" Type="http://schemas.openxmlformats.org/officeDocument/2006/relationships/hyperlink" Target="mailto:clongo@agingwellpa.org" TargetMode="External"/><Relationship Id="rId3" Type="http://schemas.openxmlformats.org/officeDocument/2006/relationships/image" Target="../media/image1.png"/><Relationship Id="rId7" Type="http://schemas.openxmlformats.org/officeDocument/2006/relationships/hyperlink" Target="mailto:PAIEBStakeholderInquiries@maximus.co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mailto:IEB-PAEncryptionBox@maximus.com" TargetMode="External"/><Relationship Id="rId5" Type="http://schemas.openxmlformats.org/officeDocument/2006/relationships/hyperlink" Target="mailto:fedbilling@agingwellpa.org" TargetMode="External"/><Relationship Id="rId4" Type="http://schemas.openxmlformats.org/officeDocument/2006/relationships/hyperlink" Target="mailto:aaarequests@agingwellpa.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hyperlink" Target="mailto:rmaycole@p4a.org" TargetMode="External"/><Relationship Id="rId3" Type="http://schemas.openxmlformats.org/officeDocument/2006/relationships/image" Target="../media/image1.png"/><Relationship Id="rId7" Type="http://schemas.openxmlformats.org/officeDocument/2006/relationships/hyperlink" Target="mailto:mkeck@agingwellpa.org"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hyperlink" Target="mailto:shoffman@agingwellpa.org" TargetMode="External"/><Relationship Id="rId5" Type="http://schemas.openxmlformats.org/officeDocument/2006/relationships/hyperlink" Target="mailto:afelicetta@agingwellpa.org" TargetMode="External"/><Relationship Id="rId4" Type="http://schemas.openxmlformats.org/officeDocument/2006/relationships/hyperlink" Target="mailto:cdrellich@agingwellpa.or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mkeck@agingwellpa.org"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hyperlink" Target="mailto:shoffman@agingwellpa.org" TargetMode="External"/><Relationship Id="rId5" Type="http://schemas.openxmlformats.org/officeDocument/2006/relationships/hyperlink" Target="mailto:cdrellich@agingwellpa.org" TargetMode="External"/><Relationship Id="rId4" Type="http://schemas.openxmlformats.org/officeDocument/2006/relationships/hyperlink" Target="mailto:afelicetta@agingwellpa.or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10A9-25EC-488C-B5C3-1EFDDE3E3E5E}"/>
              </a:ext>
            </a:extLst>
          </p:cNvPr>
          <p:cNvSpPr>
            <a:spLocks noGrp="1"/>
          </p:cNvSpPr>
          <p:nvPr>
            <p:ph type="ctrTitle"/>
          </p:nvPr>
        </p:nvSpPr>
        <p:spPr>
          <a:xfrm>
            <a:off x="1507067" y="2235201"/>
            <a:ext cx="7766936" cy="1646302"/>
          </a:xfrm>
        </p:spPr>
        <p:txBody>
          <a:bodyPr/>
          <a:lstStyle/>
          <a:p>
            <a:pPr algn="ctr"/>
            <a:r>
              <a:rPr lang="en-US" sz="2800" dirty="0">
                <a:solidFill>
                  <a:schemeClr val="tx1"/>
                </a:solidFill>
                <a:latin typeface="Arial" panose="020B0604020202020204" pitchFamily="34" charset="0"/>
                <a:cs typeface="Arial" panose="020B0604020202020204" pitchFamily="34" charset="0"/>
              </a:rPr>
              <a:t>Aging Well, PA</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Assessment Supervisor Orientation </a:t>
            </a:r>
          </a:p>
        </p:txBody>
      </p:sp>
      <p:sp>
        <p:nvSpPr>
          <p:cNvPr id="3" name="Subtitle 2">
            <a:extLst>
              <a:ext uri="{FF2B5EF4-FFF2-40B4-BE49-F238E27FC236}">
                <a16:creationId xmlns:a16="http://schemas.microsoft.com/office/drawing/2014/main" id="{3BB5302B-97D6-4E20-97B4-D78BC6D859E0}"/>
              </a:ext>
            </a:extLst>
          </p:cNvPr>
          <p:cNvSpPr>
            <a:spLocks noGrp="1"/>
          </p:cNvSpPr>
          <p:nvPr>
            <p:ph type="subTitle" idx="1"/>
          </p:nvPr>
        </p:nvSpPr>
        <p:spPr>
          <a:xfrm>
            <a:off x="1507067" y="4296366"/>
            <a:ext cx="7766936" cy="1096899"/>
          </a:xfrm>
        </p:spPr>
        <p:txBody>
          <a:bodyPr>
            <a:normAutofit/>
          </a:bodyPr>
          <a:lstStyle/>
          <a:p>
            <a:pPr algn="ctr"/>
            <a:r>
              <a:rPr lang="en-US" sz="1600" b="1" dirty="0">
                <a:solidFill>
                  <a:schemeClr val="tx1"/>
                </a:solidFill>
                <a:latin typeface="Arial" panose="020B0604020202020204" pitchFamily="34" charset="0"/>
                <a:cs typeface="Arial" panose="020B0604020202020204" pitchFamily="34" charset="0"/>
              </a:rPr>
              <a:t>September 2024</a:t>
            </a:r>
          </a:p>
        </p:txBody>
      </p:sp>
      <p:pic>
        <p:nvPicPr>
          <p:cNvPr id="4" name="Picture 3">
            <a:extLst>
              <a:ext uri="{FF2B5EF4-FFF2-40B4-BE49-F238E27FC236}">
                <a16:creationId xmlns:a16="http://schemas.microsoft.com/office/drawing/2014/main" id="{6ADEBD9F-AF5E-400C-B934-8CC2E2B2E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Tree>
    <p:extLst>
      <p:ext uri="{BB962C8B-B14F-4D97-AF65-F5344CB8AC3E}">
        <p14:creationId xmlns:p14="http://schemas.microsoft.com/office/powerpoint/2010/main" val="413019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B082F-BC8C-44B4-AC5D-7D87EBD92816}"/>
              </a:ext>
            </a:extLst>
          </p:cNvPr>
          <p:cNvSpPr>
            <a:spLocks noGrp="1"/>
          </p:cNvSpPr>
          <p:nvPr>
            <p:ph type="title"/>
          </p:nvPr>
        </p:nvSpPr>
        <p:spPr>
          <a:xfrm>
            <a:off x="476061" y="317323"/>
            <a:ext cx="7900135" cy="424070"/>
          </a:xfrm>
        </p:spPr>
        <p:txBody>
          <a:bodyPr>
            <a:normAutofit fontScale="90000"/>
          </a:bodyPr>
          <a:lstStyle/>
          <a:p>
            <a:r>
              <a:rPr lang="en-US" sz="2000" b="1" dirty="0">
                <a:solidFill>
                  <a:schemeClr val="tx1"/>
                </a:solidFill>
                <a:latin typeface="Arial" panose="020B0604020202020204" pitchFamily="34" charset="0"/>
                <a:cs typeface="Arial" panose="020B0604020202020204" pitchFamily="34" charset="0"/>
              </a:rPr>
              <a:t>Operational and Backup Plans (Continued):</a:t>
            </a: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endParaRPr lang="en-US" sz="1800" dirty="0"/>
          </a:p>
        </p:txBody>
      </p:sp>
      <p:pic>
        <p:nvPicPr>
          <p:cNvPr id="4" name="Picture 3">
            <a:extLst>
              <a:ext uri="{FF2B5EF4-FFF2-40B4-BE49-F238E27FC236}">
                <a16:creationId xmlns:a16="http://schemas.microsoft.com/office/drawing/2014/main" id="{5A20D58F-237B-4720-9D0E-8BFEF7F75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4758" y="5922649"/>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27001462-10AF-41EF-936D-F3B1CE13234C}"/>
              </a:ext>
            </a:extLst>
          </p:cNvPr>
          <p:cNvSpPr txBox="1"/>
          <p:nvPr/>
        </p:nvSpPr>
        <p:spPr>
          <a:xfrm>
            <a:off x="476061" y="3628398"/>
            <a:ext cx="734354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Keep in mind that Operational and Backup Plans are fluid documents.  </a:t>
            </a:r>
          </a:p>
        </p:txBody>
      </p:sp>
      <p:sp>
        <p:nvSpPr>
          <p:cNvPr id="6" name="TextBox 5">
            <a:extLst>
              <a:ext uri="{FF2B5EF4-FFF2-40B4-BE49-F238E27FC236}">
                <a16:creationId xmlns:a16="http://schemas.microsoft.com/office/drawing/2014/main" id="{9C69B346-5FC6-40AE-BC80-D653B10F7975}"/>
              </a:ext>
            </a:extLst>
          </p:cNvPr>
          <p:cNvSpPr txBox="1"/>
          <p:nvPr/>
        </p:nvSpPr>
        <p:spPr>
          <a:xfrm>
            <a:off x="872888" y="4166566"/>
            <a:ext cx="6549887"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Both should be updated annually at a minimum.</a:t>
            </a:r>
          </a:p>
        </p:txBody>
      </p:sp>
      <p:sp>
        <p:nvSpPr>
          <p:cNvPr id="7" name="TextBox 6">
            <a:extLst>
              <a:ext uri="{FF2B5EF4-FFF2-40B4-BE49-F238E27FC236}">
                <a16:creationId xmlns:a16="http://schemas.microsoft.com/office/drawing/2014/main" id="{8A82A901-64C0-4700-A6CB-71F08E96312D}"/>
              </a:ext>
            </a:extLst>
          </p:cNvPr>
          <p:cNvSpPr txBox="1"/>
          <p:nvPr/>
        </p:nvSpPr>
        <p:spPr>
          <a:xfrm>
            <a:off x="872890" y="4608211"/>
            <a:ext cx="5039139"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Or revised as needed when staffing changes or restructuring occurs.  </a:t>
            </a:r>
          </a:p>
        </p:txBody>
      </p:sp>
      <p:sp>
        <p:nvSpPr>
          <p:cNvPr id="9" name="TextBox 8">
            <a:extLst>
              <a:ext uri="{FF2B5EF4-FFF2-40B4-BE49-F238E27FC236}">
                <a16:creationId xmlns:a16="http://schemas.microsoft.com/office/drawing/2014/main" id="{8E8FCEFA-F2A0-4396-BF63-13C3FAD1A4E2}"/>
              </a:ext>
            </a:extLst>
          </p:cNvPr>
          <p:cNvSpPr txBox="1"/>
          <p:nvPr/>
        </p:nvSpPr>
        <p:spPr>
          <a:xfrm>
            <a:off x="476061" y="5584095"/>
            <a:ext cx="1022881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Please email your QCSS a copy of your Operational and Backup Plans any time they are updated.  </a:t>
            </a:r>
          </a:p>
        </p:txBody>
      </p:sp>
      <p:sp>
        <p:nvSpPr>
          <p:cNvPr id="3" name="TextBox 2">
            <a:extLst>
              <a:ext uri="{FF2B5EF4-FFF2-40B4-BE49-F238E27FC236}">
                <a16:creationId xmlns:a16="http://schemas.microsoft.com/office/drawing/2014/main" id="{581E7ACB-3831-7085-294E-5ECAD63881C8}"/>
              </a:ext>
            </a:extLst>
          </p:cNvPr>
          <p:cNvSpPr txBox="1"/>
          <p:nvPr/>
        </p:nvSpPr>
        <p:spPr>
          <a:xfrm>
            <a:off x="476060" y="1030733"/>
            <a:ext cx="9192373"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All supervisors need to know their agency’s backup plan for handling unexpected staff turnover, leaves of absence, and vacations.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AWP is required by contract to maintain assessment timeframes. As subcontractors of AWP, each AAA shares in this responsibility.  </a:t>
            </a:r>
          </a:p>
        </p:txBody>
      </p:sp>
      <p:sp>
        <p:nvSpPr>
          <p:cNvPr id="8" name="TextBox 7">
            <a:extLst>
              <a:ext uri="{FF2B5EF4-FFF2-40B4-BE49-F238E27FC236}">
                <a16:creationId xmlns:a16="http://schemas.microsoft.com/office/drawing/2014/main" id="{07D5B581-AE34-19AF-306B-4224C4998C64}"/>
              </a:ext>
            </a:extLst>
          </p:cNvPr>
          <p:cNvSpPr txBox="1"/>
          <p:nvPr/>
        </p:nvSpPr>
        <p:spPr>
          <a:xfrm>
            <a:off x="476061" y="2601272"/>
            <a:ext cx="919237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If you are the primary supervisor, please notify your QCSS of your backup for any extended period.</a:t>
            </a:r>
          </a:p>
        </p:txBody>
      </p:sp>
    </p:spTree>
    <p:extLst>
      <p:ext uri="{BB962C8B-B14F-4D97-AF65-F5344CB8AC3E}">
        <p14:creationId xmlns:p14="http://schemas.microsoft.com/office/powerpoint/2010/main" val="46372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59F3-BBE4-45A1-A98C-A5BB02796DF6}"/>
              </a:ext>
            </a:extLst>
          </p:cNvPr>
          <p:cNvSpPr>
            <a:spLocks noGrp="1"/>
          </p:cNvSpPr>
          <p:nvPr>
            <p:ph type="title"/>
          </p:nvPr>
        </p:nvSpPr>
        <p:spPr>
          <a:xfrm>
            <a:off x="529040" y="486823"/>
            <a:ext cx="8596668" cy="453887"/>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Safety Net </a:t>
            </a:r>
          </a:p>
        </p:txBody>
      </p:sp>
      <p:pic>
        <p:nvPicPr>
          <p:cNvPr id="4" name="Picture 3">
            <a:extLst>
              <a:ext uri="{FF2B5EF4-FFF2-40B4-BE49-F238E27FC236}">
                <a16:creationId xmlns:a16="http://schemas.microsoft.com/office/drawing/2014/main" id="{CA7312CF-4E71-45B7-9459-F489AB07F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5CF85361-9F91-4247-815A-67B0137194EB}"/>
              </a:ext>
            </a:extLst>
          </p:cNvPr>
          <p:cNvSpPr txBox="1"/>
          <p:nvPr/>
        </p:nvSpPr>
        <p:spPr>
          <a:xfrm>
            <a:off x="529040" y="1244265"/>
            <a:ext cx="8490269"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As previously mentioned, each AAA is responsible for ensuring AWP meets the assessment standards and timeframes outlined in our agreement with DHS. We need to maintain adequate assessor coverage in all areas of the state.  </a:t>
            </a:r>
          </a:p>
        </p:txBody>
      </p:sp>
      <p:sp>
        <p:nvSpPr>
          <p:cNvPr id="6" name="TextBox 5">
            <a:extLst>
              <a:ext uri="{FF2B5EF4-FFF2-40B4-BE49-F238E27FC236}">
                <a16:creationId xmlns:a16="http://schemas.microsoft.com/office/drawing/2014/main" id="{E77A99B9-7D4E-42B4-83C7-C47DF106CF39}"/>
              </a:ext>
            </a:extLst>
          </p:cNvPr>
          <p:cNvSpPr txBox="1"/>
          <p:nvPr/>
        </p:nvSpPr>
        <p:spPr>
          <a:xfrm>
            <a:off x="529040" y="2378817"/>
            <a:ext cx="8983501"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When unexpected staffing issues occur, we must be prepared to handle situations involving staff turnover, leaves of absences, vacations, pandemics, and emergency closures.  </a:t>
            </a:r>
          </a:p>
        </p:txBody>
      </p:sp>
      <p:sp>
        <p:nvSpPr>
          <p:cNvPr id="7" name="TextBox 6">
            <a:extLst>
              <a:ext uri="{FF2B5EF4-FFF2-40B4-BE49-F238E27FC236}">
                <a16:creationId xmlns:a16="http://schemas.microsoft.com/office/drawing/2014/main" id="{770D3448-8533-4A8F-878B-5515A06E136B}"/>
              </a:ext>
            </a:extLst>
          </p:cNvPr>
          <p:cNvSpPr txBox="1"/>
          <p:nvPr/>
        </p:nvSpPr>
        <p:spPr>
          <a:xfrm>
            <a:off x="984813" y="3986200"/>
            <a:ext cx="7204446" cy="83099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If your agency anticipates needing help from another AAA, please reach out to AWP before the situation becomes a crisis resulting in late assessments. Your QCSS will assist you with activating the safety net.   </a:t>
            </a:r>
          </a:p>
        </p:txBody>
      </p:sp>
      <p:sp>
        <p:nvSpPr>
          <p:cNvPr id="8" name="TextBox 7">
            <a:extLst>
              <a:ext uri="{FF2B5EF4-FFF2-40B4-BE49-F238E27FC236}">
                <a16:creationId xmlns:a16="http://schemas.microsoft.com/office/drawing/2014/main" id="{FE236492-57BC-42A3-A392-95A4A93D1F3F}"/>
              </a:ext>
            </a:extLst>
          </p:cNvPr>
          <p:cNvSpPr txBox="1"/>
          <p:nvPr/>
        </p:nvSpPr>
        <p:spPr>
          <a:xfrm>
            <a:off x="529040" y="3174815"/>
            <a:ext cx="910197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AWP maintains a list of AAAs willing to help neighboring AAAs with assessment-related duties.  </a:t>
            </a:r>
          </a:p>
        </p:txBody>
      </p:sp>
    </p:spTree>
    <p:extLst>
      <p:ext uri="{BB962C8B-B14F-4D97-AF65-F5344CB8AC3E}">
        <p14:creationId xmlns:p14="http://schemas.microsoft.com/office/powerpoint/2010/main" val="3544594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3EC8-0020-4CCE-B992-BFDD5F5D30E8}"/>
              </a:ext>
            </a:extLst>
          </p:cNvPr>
          <p:cNvSpPr>
            <a:spLocks noGrp="1"/>
          </p:cNvSpPr>
          <p:nvPr>
            <p:ph type="title"/>
          </p:nvPr>
        </p:nvSpPr>
        <p:spPr>
          <a:xfrm>
            <a:off x="677334" y="545644"/>
            <a:ext cx="8596668" cy="434009"/>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Aging Well, PA Website</a:t>
            </a:r>
          </a:p>
        </p:txBody>
      </p:sp>
      <p:pic>
        <p:nvPicPr>
          <p:cNvPr id="4" name="Picture 3">
            <a:extLst>
              <a:ext uri="{FF2B5EF4-FFF2-40B4-BE49-F238E27FC236}">
                <a16:creationId xmlns:a16="http://schemas.microsoft.com/office/drawing/2014/main" id="{9738E270-ABE6-4581-89EF-69D994C61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D53F8C31-A35B-49A4-88B6-5F0FE770EC1D}"/>
              </a:ext>
            </a:extLst>
          </p:cNvPr>
          <p:cNvSpPr txBox="1"/>
          <p:nvPr/>
        </p:nvSpPr>
        <p:spPr>
          <a:xfrm>
            <a:off x="677334" y="1252331"/>
            <a:ext cx="859666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your convenience, AWP posts guidance, FED &amp; PIA resources, and multiple materials such as cheat sheets, flowcharts, quick reference guides, forms, and templates on our website for your review and download.  </a:t>
            </a:r>
          </a:p>
        </p:txBody>
      </p:sp>
      <p:sp>
        <p:nvSpPr>
          <p:cNvPr id="6" name="TextBox 5">
            <a:extLst>
              <a:ext uri="{FF2B5EF4-FFF2-40B4-BE49-F238E27FC236}">
                <a16:creationId xmlns:a16="http://schemas.microsoft.com/office/drawing/2014/main" id="{A23418C3-AC72-42A5-9E2B-CB6771550DDE}"/>
              </a:ext>
            </a:extLst>
          </p:cNvPr>
          <p:cNvSpPr txBox="1"/>
          <p:nvPr/>
        </p:nvSpPr>
        <p:spPr>
          <a:xfrm>
            <a:off x="677334" y="2328926"/>
            <a:ext cx="8169965" cy="138499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AWP website can be accessed at </a:t>
            </a:r>
            <a:r>
              <a:rPr lang="en-US" sz="1400" b="1"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www.agingwellpa.org</a:t>
            </a:r>
            <a:r>
              <a:rPr lang="en-US" sz="1400" b="1" dirty="0">
                <a:solidFill>
                  <a:srgbClr val="0070C0"/>
                </a:solidFill>
                <a:latin typeface="Arial" panose="020B0604020202020204" pitchFamily="34" charset="0"/>
                <a:cs typeface="Arial" panose="020B0604020202020204" pitchFamily="34" charset="0"/>
              </a:rPr>
              <a:t>.  </a:t>
            </a:r>
          </a:p>
          <a:p>
            <a:endParaRPr lang="en-US" sz="14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Click on AWP Resources for AAAs</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Do not enter a username</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Enter the password:  AWPFED2019</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Under the category (FED, PIA, or Additional Resources), click on the listed resource to open it. </a:t>
            </a:r>
            <a:endParaRPr lang="en-US" dirty="0"/>
          </a:p>
        </p:txBody>
      </p:sp>
      <p:sp>
        <p:nvSpPr>
          <p:cNvPr id="7" name="TextBox 6">
            <a:extLst>
              <a:ext uri="{FF2B5EF4-FFF2-40B4-BE49-F238E27FC236}">
                <a16:creationId xmlns:a16="http://schemas.microsoft.com/office/drawing/2014/main" id="{8E48EB97-95B2-4227-A0C4-0DC3031AC70B}"/>
              </a:ext>
            </a:extLst>
          </p:cNvPr>
          <p:cNvSpPr txBox="1"/>
          <p:nvPr/>
        </p:nvSpPr>
        <p:spPr>
          <a:xfrm>
            <a:off x="677334" y="4209876"/>
            <a:ext cx="859666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All assessment staff should be provided access to the website. The posted resources address the most common questions or issues. We respectfully ask assessment staff to check the website for information before emailing their QCSS.  </a:t>
            </a:r>
          </a:p>
        </p:txBody>
      </p:sp>
      <p:sp>
        <p:nvSpPr>
          <p:cNvPr id="8" name="TextBox 7">
            <a:extLst>
              <a:ext uri="{FF2B5EF4-FFF2-40B4-BE49-F238E27FC236}">
                <a16:creationId xmlns:a16="http://schemas.microsoft.com/office/drawing/2014/main" id="{BB9CF174-7C23-43A9-9C3A-734FD838705A}"/>
              </a:ext>
            </a:extLst>
          </p:cNvPr>
          <p:cNvSpPr txBox="1"/>
          <p:nvPr/>
        </p:nvSpPr>
        <p:spPr>
          <a:xfrm>
            <a:off x="677334" y="5297892"/>
            <a:ext cx="8867177"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Our website’s resources are intended for AAA/AWP use only and are not available to the public.  </a:t>
            </a:r>
          </a:p>
        </p:txBody>
      </p:sp>
    </p:spTree>
    <p:extLst>
      <p:ext uri="{BB962C8B-B14F-4D97-AF65-F5344CB8AC3E}">
        <p14:creationId xmlns:p14="http://schemas.microsoft.com/office/powerpoint/2010/main" val="120818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AB80-87A8-497F-8C54-49DA5221E02B}"/>
              </a:ext>
            </a:extLst>
          </p:cNvPr>
          <p:cNvSpPr>
            <a:spLocks noGrp="1"/>
          </p:cNvSpPr>
          <p:nvPr>
            <p:ph type="title"/>
          </p:nvPr>
        </p:nvSpPr>
        <p:spPr>
          <a:xfrm>
            <a:off x="607760" y="609573"/>
            <a:ext cx="8596668" cy="414130"/>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FED Basics:  The FED Matrix</a:t>
            </a:r>
          </a:p>
        </p:txBody>
      </p:sp>
      <p:pic>
        <p:nvPicPr>
          <p:cNvPr id="4" name="Picture 3">
            <a:extLst>
              <a:ext uri="{FF2B5EF4-FFF2-40B4-BE49-F238E27FC236}">
                <a16:creationId xmlns:a16="http://schemas.microsoft.com/office/drawing/2014/main" id="{BAAFE4A4-8081-4190-83D3-67AE55027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9A0DF64E-906A-4932-9A90-05598AE9A369}"/>
              </a:ext>
            </a:extLst>
          </p:cNvPr>
          <p:cNvSpPr txBox="1"/>
          <p:nvPr/>
        </p:nvSpPr>
        <p:spPr>
          <a:xfrm>
            <a:off x="607760" y="1174114"/>
            <a:ext cx="8389419"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Assessment supervisors need to know which FED item scores result in an NFCE determination. The FED Matrix is the roadmap for understanding how the FED translator determines the outcome.   </a:t>
            </a:r>
          </a:p>
        </p:txBody>
      </p:sp>
      <p:pic>
        <p:nvPicPr>
          <p:cNvPr id="6" name="Picture 5">
            <a:extLst>
              <a:ext uri="{FF2B5EF4-FFF2-40B4-BE49-F238E27FC236}">
                <a16:creationId xmlns:a16="http://schemas.microsoft.com/office/drawing/2014/main" id="{384031D4-9527-468E-AC2F-5E3BA0B00323}"/>
              </a:ext>
            </a:extLst>
          </p:cNvPr>
          <p:cNvPicPr>
            <a:picLocks noChangeAspect="1"/>
          </p:cNvPicPr>
          <p:nvPr/>
        </p:nvPicPr>
        <p:blipFill>
          <a:blip r:embed="rId4"/>
          <a:stretch>
            <a:fillRect/>
          </a:stretch>
        </p:blipFill>
        <p:spPr>
          <a:xfrm>
            <a:off x="4866561" y="1998648"/>
            <a:ext cx="5675933" cy="4651763"/>
          </a:xfrm>
          <a:prstGeom prst="rect">
            <a:avLst/>
          </a:prstGeom>
          <a:ln w="3175">
            <a:solidFill>
              <a:schemeClr val="tx1"/>
            </a:solidFill>
          </a:ln>
        </p:spPr>
      </p:pic>
      <p:sp>
        <p:nvSpPr>
          <p:cNvPr id="7" name="TextBox 6">
            <a:extLst>
              <a:ext uri="{FF2B5EF4-FFF2-40B4-BE49-F238E27FC236}">
                <a16:creationId xmlns:a16="http://schemas.microsoft.com/office/drawing/2014/main" id="{8C44619E-8CFF-43F1-87EA-3D70AA033EBA}"/>
              </a:ext>
            </a:extLst>
          </p:cNvPr>
          <p:cNvSpPr txBox="1"/>
          <p:nvPr/>
        </p:nvSpPr>
        <p:spPr>
          <a:xfrm>
            <a:off x="914878" y="3320034"/>
            <a:ext cx="3347839"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Matrix is available for download on the AWP website.  </a:t>
            </a:r>
          </a:p>
        </p:txBody>
      </p:sp>
    </p:spTree>
    <p:extLst>
      <p:ext uri="{BB962C8B-B14F-4D97-AF65-F5344CB8AC3E}">
        <p14:creationId xmlns:p14="http://schemas.microsoft.com/office/powerpoint/2010/main" val="66350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7117-279B-4920-9999-594EE5F433BD}"/>
              </a:ext>
            </a:extLst>
          </p:cNvPr>
          <p:cNvSpPr>
            <a:spLocks noGrp="1"/>
          </p:cNvSpPr>
          <p:nvPr>
            <p:ph type="title"/>
          </p:nvPr>
        </p:nvSpPr>
        <p:spPr>
          <a:xfrm>
            <a:off x="677333" y="440234"/>
            <a:ext cx="8508689" cy="473765"/>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FED Basics:  FED Flowchart</a:t>
            </a:r>
          </a:p>
        </p:txBody>
      </p:sp>
      <p:pic>
        <p:nvPicPr>
          <p:cNvPr id="4" name="Picture 3">
            <a:extLst>
              <a:ext uri="{FF2B5EF4-FFF2-40B4-BE49-F238E27FC236}">
                <a16:creationId xmlns:a16="http://schemas.microsoft.com/office/drawing/2014/main" id="{8422503C-903B-4D7D-9641-FB2CE168D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5CF32DAB-6802-4711-9B5E-1745CBE6E2F7}"/>
              </a:ext>
            </a:extLst>
          </p:cNvPr>
          <p:cNvSpPr txBox="1"/>
          <p:nvPr/>
        </p:nvSpPr>
        <p:spPr>
          <a:xfrm>
            <a:off x="677333" y="945543"/>
            <a:ext cx="9004549"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Supervisors must also be familiar with the FED Flowchart if an assessor has concerns about scoring ADL questions on a FED. The flowchart describes how to rate specific functional performance measures accurately.  </a:t>
            </a:r>
          </a:p>
        </p:txBody>
      </p:sp>
      <p:pic>
        <p:nvPicPr>
          <p:cNvPr id="6" name="Picture 5">
            <a:extLst>
              <a:ext uri="{FF2B5EF4-FFF2-40B4-BE49-F238E27FC236}">
                <a16:creationId xmlns:a16="http://schemas.microsoft.com/office/drawing/2014/main" id="{7D7D5E79-AD2D-46A4-9DA6-CE1D21313445}"/>
              </a:ext>
            </a:extLst>
          </p:cNvPr>
          <p:cNvPicPr>
            <a:picLocks noChangeAspect="1"/>
          </p:cNvPicPr>
          <p:nvPr/>
        </p:nvPicPr>
        <p:blipFill>
          <a:blip r:embed="rId4"/>
          <a:stretch>
            <a:fillRect/>
          </a:stretch>
        </p:blipFill>
        <p:spPr>
          <a:xfrm>
            <a:off x="698811" y="1943356"/>
            <a:ext cx="5965817" cy="4577100"/>
          </a:xfrm>
          <a:prstGeom prst="rect">
            <a:avLst/>
          </a:prstGeom>
        </p:spPr>
      </p:pic>
      <p:sp>
        <p:nvSpPr>
          <p:cNvPr id="7" name="Rectangle 6">
            <a:extLst>
              <a:ext uri="{FF2B5EF4-FFF2-40B4-BE49-F238E27FC236}">
                <a16:creationId xmlns:a16="http://schemas.microsoft.com/office/drawing/2014/main" id="{AC9440B2-7E9F-4ED2-817C-303AE0EA448B}"/>
              </a:ext>
            </a:extLst>
          </p:cNvPr>
          <p:cNvSpPr/>
          <p:nvPr/>
        </p:nvSpPr>
        <p:spPr>
          <a:xfrm>
            <a:off x="6664628" y="3281082"/>
            <a:ext cx="3434113"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The FED Flowchart is available for download on the AWP website. </a:t>
            </a:r>
            <a:endParaRPr lang="en-US" sz="1600" dirty="0"/>
          </a:p>
        </p:txBody>
      </p:sp>
    </p:spTree>
    <p:extLst>
      <p:ext uri="{BB962C8B-B14F-4D97-AF65-F5344CB8AC3E}">
        <p14:creationId xmlns:p14="http://schemas.microsoft.com/office/powerpoint/2010/main" val="1170358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B50A-3CF9-4A6F-991A-8A72A7278030}"/>
              </a:ext>
            </a:extLst>
          </p:cNvPr>
          <p:cNvSpPr>
            <a:spLocks noGrp="1"/>
          </p:cNvSpPr>
          <p:nvPr>
            <p:ph type="title"/>
          </p:nvPr>
        </p:nvSpPr>
        <p:spPr>
          <a:xfrm>
            <a:off x="677334" y="609600"/>
            <a:ext cx="8596668" cy="439554"/>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FED Basics:  Sharing FED Results with Applicants</a:t>
            </a:r>
            <a:endParaRPr lang="en-US" sz="2000" dirty="0"/>
          </a:p>
        </p:txBody>
      </p:sp>
      <p:sp>
        <p:nvSpPr>
          <p:cNvPr id="4" name="Rectangle 3">
            <a:extLst>
              <a:ext uri="{FF2B5EF4-FFF2-40B4-BE49-F238E27FC236}">
                <a16:creationId xmlns:a16="http://schemas.microsoft.com/office/drawing/2014/main" id="{9EB11547-C434-48A9-8143-7909877354A4}"/>
              </a:ext>
            </a:extLst>
          </p:cNvPr>
          <p:cNvSpPr/>
          <p:nvPr/>
        </p:nvSpPr>
        <p:spPr>
          <a:xfrm>
            <a:off x="677334" y="1352378"/>
            <a:ext cx="8967181" cy="1569660"/>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When internet connectivity exists, the FED results are immediately available after completing the assessment. When this occurs, the assessor may verbally share the results of the FED. They may not, however, share a copy of the completed FED. </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A copy of the FED is only available to applicants who appeal their final determination. </a:t>
            </a:r>
          </a:p>
          <a:p>
            <a:r>
              <a:rPr lang="en-US" sz="1600" dirty="0">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1BF1B344-9238-4497-88AD-C69E31CE1942}"/>
              </a:ext>
            </a:extLst>
          </p:cNvPr>
          <p:cNvSpPr/>
          <p:nvPr/>
        </p:nvSpPr>
        <p:spPr>
          <a:xfrm>
            <a:off x="1606032" y="4132715"/>
            <a:ext cx="6096000" cy="1569660"/>
          </a:xfrm>
          <a:prstGeom prst="rect">
            <a:avLst/>
          </a:prstGeom>
        </p:spPr>
        <p:txBody>
          <a:bodyPr>
            <a:spAutoFit/>
          </a:bodyPr>
          <a:lstStyle/>
          <a:p>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“Today’s FED assessment result is only one step in reaching a final eligibility determination for long-term care supports and services. When a final determination is made, you will receive written notification and instructions on how to appeal the final result if you disagree with it.”</a:t>
            </a:r>
          </a:p>
        </p:txBody>
      </p:sp>
      <p:sp>
        <p:nvSpPr>
          <p:cNvPr id="6" name="Rectangle 5">
            <a:extLst>
              <a:ext uri="{FF2B5EF4-FFF2-40B4-BE49-F238E27FC236}">
                <a16:creationId xmlns:a16="http://schemas.microsoft.com/office/drawing/2014/main" id="{624E2422-32CE-419F-B100-085011357093}"/>
              </a:ext>
            </a:extLst>
          </p:cNvPr>
          <p:cNvSpPr/>
          <p:nvPr/>
        </p:nvSpPr>
        <p:spPr>
          <a:xfrm>
            <a:off x="677334" y="2922038"/>
            <a:ext cx="8466666" cy="1077218"/>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When verbally sharing the results with an applicant, it is essential to state that the determination generated by the FED is only one item that establishes clinical eligibility. For consistency across the Commonwealth, a uniform message must be provided when sharing FED results.   The following script should be used.   </a:t>
            </a:r>
          </a:p>
        </p:txBody>
      </p:sp>
      <p:pic>
        <p:nvPicPr>
          <p:cNvPr id="3" name="Picture 2">
            <a:extLst>
              <a:ext uri="{FF2B5EF4-FFF2-40B4-BE49-F238E27FC236}">
                <a16:creationId xmlns:a16="http://schemas.microsoft.com/office/drawing/2014/main" id="{6F4786A4-13A1-137B-2D85-F0BB5DA30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Tree>
    <p:extLst>
      <p:ext uri="{BB962C8B-B14F-4D97-AF65-F5344CB8AC3E}">
        <p14:creationId xmlns:p14="http://schemas.microsoft.com/office/powerpoint/2010/main" val="190121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FFB3-3B23-43AE-AAFA-89D7D91B254B}"/>
              </a:ext>
            </a:extLst>
          </p:cNvPr>
          <p:cNvSpPr>
            <a:spLocks noGrp="1"/>
          </p:cNvSpPr>
          <p:nvPr>
            <p:ph type="title"/>
          </p:nvPr>
        </p:nvSpPr>
        <p:spPr>
          <a:xfrm>
            <a:off x="677334" y="609600"/>
            <a:ext cx="8206784" cy="468429"/>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FED Basics:  Sharing FED Results (Continued)</a:t>
            </a:r>
            <a:endParaRPr lang="en-US" sz="2000" dirty="0"/>
          </a:p>
        </p:txBody>
      </p:sp>
      <p:sp>
        <p:nvSpPr>
          <p:cNvPr id="5" name="TextBox 4">
            <a:extLst>
              <a:ext uri="{FF2B5EF4-FFF2-40B4-BE49-F238E27FC236}">
                <a16:creationId xmlns:a16="http://schemas.microsoft.com/office/drawing/2014/main" id="{575E85A2-D203-4819-965E-9C5DE7716629}"/>
              </a:ext>
            </a:extLst>
          </p:cNvPr>
          <p:cNvSpPr txBox="1"/>
          <p:nvPr/>
        </p:nvSpPr>
        <p:spPr>
          <a:xfrm>
            <a:off x="732752" y="2014171"/>
            <a:ext cx="7441430"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If your agency receives a FED request from a service coordinator for an ACT 150 participant’s annual reassessment, you must complete the FED as requested.  </a:t>
            </a:r>
          </a:p>
        </p:txBody>
      </p:sp>
      <p:sp>
        <p:nvSpPr>
          <p:cNvPr id="6" name="TextBox 5">
            <a:extLst>
              <a:ext uri="{FF2B5EF4-FFF2-40B4-BE49-F238E27FC236}">
                <a16:creationId xmlns:a16="http://schemas.microsoft.com/office/drawing/2014/main" id="{6255050E-C8D3-475E-A917-B822C5ED2AB8}"/>
              </a:ext>
            </a:extLst>
          </p:cNvPr>
          <p:cNvSpPr txBox="1"/>
          <p:nvPr/>
        </p:nvSpPr>
        <p:spPr>
          <a:xfrm>
            <a:off x="732752" y="3101970"/>
            <a:ext cx="7552266" cy="156966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You should also share a copy of the FED and the Assessment Results with the service coordinator. Generally, AWP does not provide copies of the FED, but this is an exception.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OLTL permitted us to share the FED with ACT 150 service coordinators because the assessment is needed for care planning.  </a:t>
            </a:r>
          </a:p>
        </p:txBody>
      </p:sp>
      <p:sp>
        <p:nvSpPr>
          <p:cNvPr id="8" name="TextBox 7">
            <a:extLst>
              <a:ext uri="{FF2B5EF4-FFF2-40B4-BE49-F238E27FC236}">
                <a16:creationId xmlns:a16="http://schemas.microsoft.com/office/drawing/2014/main" id="{F84B1886-508F-4591-B7E6-DCBFB1796DA4}"/>
              </a:ext>
            </a:extLst>
          </p:cNvPr>
          <p:cNvSpPr txBox="1"/>
          <p:nvPr/>
        </p:nvSpPr>
        <p:spPr>
          <a:xfrm>
            <a:off x="794083" y="1270898"/>
            <a:ext cx="2680638"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ACT 150  Recertifications</a:t>
            </a:r>
          </a:p>
        </p:txBody>
      </p:sp>
      <p:pic>
        <p:nvPicPr>
          <p:cNvPr id="3" name="Picture 2">
            <a:extLst>
              <a:ext uri="{FF2B5EF4-FFF2-40B4-BE49-F238E27FC236}">
                <a16:creationId xmlns:a16="http://schemas.microsoft.com/office/drawing/2014/main" id="{AB215B4D-FE68-A77E-5E3F-971026CA5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Tree>
    <p:extLst>
      <p:ext uri="{BB962C8B-B14F-4D97-AF65-F5344CB8AC3E}">
        <p14:creationId xmlns:p14="http://schemas.microsoft.com/office/powerpoint/2010/main" val="421130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6D10-60C3-46D1-92E4-BD45BE77CEC1}"/>
              </a:ext>
            </a:extLst>
          </p:cNvPr>
          <p:cNvSpPr txBox="1">
            <a:spLocks/>
          </p:cNvSpPr>
          <p:nvPr/>
        </p:nvSpPr>
        <p:spPr>
          <a:xfrm>
            <a:off x="677334" y="432324"/>
            <a:ext cx="8168492" cy="384314"/>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tx1"/>
                </a:solidFill>
                <a:latin typeface="Arial" panose="020B0604020202020204" pitchFamily="34" charset="0"/>
                <a:cs typeface="Arial" panose="020B0604020202020204" pitchFamily="34" charset="0"/>
              </a:rPr>
              <a:t>FED Basics:  Medical Director Reviews</a:t>
            </a:r>
          </a:p>
        </p:txBody>
      </p:sp>
      <p:sp>
        <p:nvSpPr>
          <p:cNvPr id="3" name="TextBox 2">
            <a:extLst>
              <a:ext uri="{FF2B5EF4-FFF2-40B4-BE49-F238E27FC236}">
                <a16:creationId xmlns:a16="http://schemas.microsoft.com/office/drawing/2014/main" id="{0D43AA66-AD9F-4E4C-9346-A17D992B2337}"/>
              </a:ext>
            </a:extLst>
          </p:cNvPr>
          <p:cNvSpPr txBox="1"/>
          <p:nvPr/>
        </p:nvSpPr>
        <p:spPr>
          <a:xfrm>
            <a:off x="569758" y="5166790"/>
            <a:ext cx="967945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Please see our website's detailed guidance related to the Medical Director Review process. </a:t>
            </a:r>
          </a:p>
        </p:txBody>
      </p:sp>
      <p:sp>
        <p:nvSpPr>
          <p:cNvPr id="5" name="TextBox 4">
            <a:extLst>
              <a:ext uri="{FF2B5EF4-FFF2-40B4-BE49-F238E27FC236}">
                <a16:creationId xmlns:a16="http://schemas.microsoft.com/office/drawing/2014/main" id="{FD63741B-4FF3-4C05-8B4F-20E0D5FF8363}"/>
              </a:ext>
            </a:extLst>
          </p:cNvPr>
          <p:cNvSpPr txBox="1"/>
          <p:nvPr/>
        </p:nvSpPr>
        <p:spPr>
          <a:xfrm>
            <a:off x="677334" y="1521933"/>
            <a:ext cx="8986429"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FED outcome is only one part of the clinical eligibility process. A physician must also certify NFCE determinations. When the certification submitted by the individual’s physician or the assessor’s opinion differs from the outcome of the FED process, a Department physician will review all available documentation to make the final determination.  </a:t>
            </a:r>
          </a:p>
        </p:txBody>
      </p:sp>
      <p:sp>
        <p:nvSpPr>
          <p:cNvPr id="6" name="TextBox 5">
            <a:extLst>
              <a:ext uri="{FF2B5EF4-FFF2-40B4-BE49-F238E27FC236}">
                <a16:creationId xmlns:a16="http://schemas.microsoft.com/office/drawing/2014/main" id="{6BC6B6D2-B61C-4270-95F8-0D5FE2755EAA}"/>
              </a:ext>
            </a:extLst>
          </p:cNvPr>
          <p:cNvSpPr txBox="1"/>
          <p:nvPr/>
        </p:nvSpPr>
        <p:spPr>
          <a:xfrm>
            <a:off x="677334" y="1097280"/>
            <a:ext cx="671486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As indicated in OLTL Bulletin IEB-19-04, IAE-19-04,07-19-04:  </a:t>
            </a:r>
          </a:p>
        </p:txBody>
      </p:sp>
      <p:sp>
        <p:nvSpPr>
          <p:cNvPr id="7" name="TextBox 6">
            <a:extLst>
              <a:ext uri="{FF2B5EF4-FFF2-40B4-BE49-F238E27FC236}">
                <a16:creationId xmlns:a16="http://schemas.microsoft.com/office/drawing/2014/main" id="{73B8098D-166C-4973-ACBF-C0ED0AA174E8}"/>
              </a:ext>
            </a:extLst>
          </p:cNvPr>
          <p:cNvSpPr txBox="1"/>
          <p:nvPr/>
        </p:nvSpPr>
        <p:spPr>
          <a:xfrm>
            <a:off x="677334" y="2627697"/>
            <a:ext cx="8986429"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Essentially, an MDR request is submitted when: </a:t>
            </a:r>
          </a:p>
          <a:p>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An MA-51 or MA-570 (PC) does not match the FED result for a Nursing Facility, Personal Care Home, or Dom Care FED.</a:t>
            </a:r>
          </a:p>
          <a:p>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When a FED result is NFI for waiver recertification, and the MA-570 (PC) disagrees. </a:t>
            </a:r>
          </a:p>
          <a:p>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When a FED Assessor disagrees with the FED result for ACT 150 Recertifications, PCH, Dom Care, or Nursing Facility cases. </a:t>
            </a:r>
          </a:p>
        </p:txBody>
      </p:sp>
      <p:pic>
        <p:nvPicPr>
          <p:cNvPr id="4" name="Picture 3">
            <a:extLst>
              <a:ext uri="{FF2B5EF4-FFF2-40B4-BE49-F238E27FC236}">
                <a16:creationId xmlns:a16="http://schemas.microsoft.com/office/drawing/2014/main" id="{A9797E91-A9B2-16DF-76FA-2E9C90BF9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Tree>
    <p:extLst>
      <p:ext uri="{BB962C8B-B14F-4D97-AF65-F5344CB8AC3E}">
        <p14:creationId xmlns:p14="http://schemas.microsoft.com/office/powerpoint/2010/main" val="1712508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1570-43CF-4540-9843-CCF2CB467E40}"/>
              </a:ext>
            </a:extLst>
          </p:cNvPr>
          <p:cNvSpPr>
            <a:spLocks noGrp="1"/>
          </p:cNvSpPr>
          <p:nvPr>
            <p:ph type="title"/>
          </p:nvPr>
        </p:nvSpPr>
        <p:spPr>
          <a:xfrm>
            <a:off x="677334" y="432324"/>
            <a:ext cx="8168492" cy="384314"/>
          </a:xfrm>
        </p:spPr>
        <p:txBody>
          <a:bodyPr>
            <a:normAutofit fontScale="90000"/>
          </a:bodyPr>
          <a:lstStyle/>
          <a:p>
            <a:r>
              <a:rPr lang="en-US" sz="2000" b="1" dirty="0">
                <a:solidFill>
                  <a:schemeClr val="tx1"/>
                </a:solidFill>
                <a:latin typeface="Arial" panose="020B0604020202020204" pitchFamily="34" charset="0"/>
                <a:cs typeface="Arial" panose="020B0604020202020204" pitchFamily="34" charset="0"/>
              </a:rPr>
              <a:t>FED Basics:  Medical Director Reviews</a:t>
            </a:r>
          </a:p>
        </p:txBody>
      </p:sp>
      <p:pic>
        <p:nvPicPr>
          <p:cNvPr id="4" name="Picture 3">
            <a:extLst>
              <a:ext uri="{FF2B5EF4-FFF2-40B4-BE49-F238E27FC236}">
                <a16:creationId xmlns:a16="http://schemas.microsoft.com/office/drawing/2014/main" id="{564CDBFA-1C19-4324-A61F-E799A8B41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2B993AB0-44A0-4C7A-A566-0290BD8BF412}"/>
              </a:ext>
            </a:extLst>
          </p:cNvPr>
          <p:cNvSpPr txBox="1"/>
          <p:nvPr/>
        </p:nvSpPr>
        <p:spPr>
          <a:xfrm>
            <a:off x="677334" y="1108740"/>
            <a:ext cx="763325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An MA-51 must be uploaded into the individual’s profile before requesting an MDR.  </a:t>
            </a:r>
          </a:p>
        </p:txBody>
      </p:sp>
      <p:sp>
        <p:nvSpPr>
          <p:cNvPr id="7" name="TextBox 6">
            <a:extLst>
              <a:ext uri="{FF2B5EF4-FFF2-40B4-BE49-F238E27FC236}">
                <a16:creationId xmlns:a16="http://schemas.microsoft.com/office/drawing/2014/main" id="{6503D139-FA74-4E50-B4C4-5DA3945E2A20}"/>
              </a:ext>
            </a:extLst>
          </p:cNvPr>
          <p:cNvSpPr txBox="1"/>
          <p:nvPr/>
        </p:nvSpPr>
        <p:spPr>
          <a:xfrm>
            <a:off x="677334" y="1793845"/>
            <a:ext cx="64008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MA-51s attached in PIA for Medical Director Review purposes: </a:t>
            </a:r>
          </a:p>
        </p:txBody>
      </p:sp>
      <p:sp>
        <p:nvSpPr>
          <p:cNvPr id="8" name="TextBox 7">
            <a:extLst>
              <a:ext uri="{FF2B5EF4-FFF2-40B4-BE49-F238E27FC236}">
                <a16:creationId xmlns:a16="http://schemas.microsoft.com/office/drawing/2014/main" id="{8947C259-4498-44B2-8D31-8AE8F32162AC}"/>
              </a:ext>
            </a:extLst>
          </p:cNvPr>
          <p:cNvSpPr txBox="1"/>
          <p:nvPr/>
        </p:nvSpPr>
        <p:spPr>
          <a:xfrm>
            <a:off x="1073427" y="2212898"/>
            <a:ext cx="7633252"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Must be valid and completed correctly (Signed by MD, DO, or OS; Include physician’s license number, filled out entirely, etc.)</a:t>
            </a:r>
          </a:p>
        </p:txBody>
      </p:sp>
      <p:sp>
        <p:nvSpPr>
          <p:cNvPr id="9" name="TextBox 8">
            <a:extLst>
              <a:ext uri="{FF2B5EF4-FFF2-40B4-BE49-F238E27FC236}">
                <a16:creationId xmlns:a16="http://schemas.microsoft.com/office/drawing/2014/main" id="{65757F17-E797-4455-88A1-4E2C468A5B4F}"/>
              </a:ext>
            </a:extLst>
          </p:cNvPr>
          <p:cNvSpPr txBox="1"/>
          <p:nvPr/>
        </p:nvSpPr>
        <p:spPr>
          <a:xfrm>
            <a:off x="1073427" y="2968607"/>
            <a:ext cx="7237159"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If it states, “See List,” the attached documentation must include the medication list or referenced item.</a:t>
            </a:r>
          </a:p>
        </p:txBody>
      </p:sp>
      <p:sp>
        <p:nvSpPr>
          <p:cNvPr id="10" name="TextBox 9">
            <a:extLst>
              <a:ext uri="{FF2B5EF4-FFF2-40B4-BE49-F238E27FC236}">
                <a16:creationId xmlns:a16="http://schemas.microsoft.com/office/drawing/2014/main" id="{E25C3579-ABAD-4D66-AE86-1E80DC189BEE}"/>
              </a:ext>
            </a:extLst>
          </p:cNvPr>
          <p:cNvSpPr txBox="1"/>
          <p:nvPr/>
        </p:nvSpPr>
        <p:spPr>
          <a:xfrm>
            <a:off x="1073427" y="3609158"/>
            <a:ext cx="7237159"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The first MA-51 uploaded should be labeled as “unsigned by AAA.”  After the MDR is done, sign the MA-51 and upload it as “signed by AAA.” Keep both copies in PIA. </a:t>
            </a:r>
          </a:p>
        </p:txBody>
      </p:sp>
      <p:sp>
        <p:nvSpPr>
          <p:cNvPr id="11" name="TextBox 10">
            <a:extLst>
              <a:ext uri="{FF2B5EF4-FFF2-40B4-BE49-F238E27FC236}">
                <a16:creationId xmlns:a16="http://schemas.microsoft.com/office/drawing/2014/main" id="{66BF4AC3-B8D4-4F80-8FC3-95D1C47B5767}"/>
              </a:ext>
            </a:extLst>
          </p:cNvPr>
          <p:cNvSpPr txBox="1"/>
          <p:nvPr/>
        </p:nvSpPr>
        <p:spPr>
          <a:xfrm>
            <a:off x="1073427" y="4279526"/>
            <a:ext cx="7237159"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If the MA-51 is incomplete or contains inaccurate information, you will receive a follow-up email from AWP requesting corrections.</a:t>
            </a:r>
          </a:p>
        </p:txBody>
      </p:sp>
      <p:sp>
        <p:nvSpPr>
          <p:cNvPr id="12" name="TextBox 11">
            <a:extLst>
              <a:ext uri="{FF2B5EF4-FFF2-40B4-BE49-F238E27FC236}">
                <a16:creationId xmlns:a16="http://schemas.microsoft.com/office/drawing/2014/main" id="{09DBDECE-651D-4886-B0FC-902AAAE9FC9B}"/>
              </a:ext>
            </a:extLst>
          </p:cNvPr>
          <p:cNvSpPr txBox="1"/>
          <p:nvPr/>
        </p:nvSpPr>
        <p:spPr>
          <a:xfrm>
            <a:off x="677334" y="5287617"/>
            <a:ext cx="8933804" cy="33855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latin typeface="Arial" panose="020B0604020202020204" pitchFamily="34" charset="0"/>
                <a:cs typeface="Arial" panose="020B0604020202020204" pitchFamily="34" charset="0"/>
              </a:rPr>
              <a:t>MDRs can be requested by emailing AWP’s resource account at </a:t>
            </a:r>
            <a:r>
              <a:rPr lang="en-US" sz="1600" u="sng" dirty="0">
                <a:solidFill>
                  <a:schemeClr val="accent2">
                    <a:lumMod val="50000"/>
                  </a:schemeClr>
                </a:solidFill>
                <a:latin typeface="Arial" panose="020B0604020202020204" pitchFamily="34" charset="0"/>
                <a:cs typeface="Arial" panose="020B0604020202020204" pitchFamily="34" charset="0"/>
              </a:rPr>
              <a:t>AAARequests@agingwellpa.org.</a:t>
            </a:r>
          </a:p>
        </p:txBody>
      </p:sp>
    </p:spTree>
    <p:extLst>
      <p:ext uri="{BB962C8B-B14F-4D97-AF65-F5344CB8AC3E}">
        <p14:creationId xmlns:p14="http://schemas.microsoft.com/office/powerpoint/2010/main" val="3245150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3402-8705-4D22-B2C7-BDA44090D8B2}"/>
              </a:ext>
            </a:extLst>
          </p:cNvPr>
          <p:cNvSpPr>
            <a:spLocks noGrp="1"/>
          </p:cNvSpPr>
          <p:nvPr>
            <p:ph type="title"/>
          </p:nvPr>
        </p:nvSpPr>
        <p:spPr>
          <a:xfrm>
            <a:off x="576471" y="410817"/>
            <a:ext cx="8608078" cy="405821"/>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FED Basics:  Withdrawing IEB FED Requests</a:t>
            </a:r>
          </a:p>
        </p:txBody>
      </p:sp>
      <p:pic>
        <p:nvPicPr>
          <p:cNvPr id="4" name="Picture 3">
            <a:extLst>
              <a:ext uri="{FF2B5EF4-FFF2-40B4-BE49-F238E27FC236}">
                <a16:creationId xmlns:a16="http://schemas.microsoft.com/office/drawing/2014/main" id="{0F1ABFFC-7F00-4112-B2BB-EAF230ACA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012CBE73-5F23-45E9-9B42-69F0A0D6D8DD}"/>
              </a:ext>
            </a:extLst>
          </p:cNvPr>
          <p:cNvSpPr txBox="1"/>
          <p:nvPr/>
        </p:nvSpPr>
        <p:spPr>
          <a:xfrm>
            <a:off x="576470" y="1128439"/>
            <a:ext cx="9510806"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IEB Encryption box address, </a:t>
            </a:r>
            <a:r>
              <a:rPr lang="en-US" sz="1600" dirty="0">
                <a:solidFill>
                  <a:srgbClr val="0070C0"/>
                </a:solidFill>
                <a:latin typeface="Arial" panose="020B0604020202020204" pitchFamily="34" charset="0"/>
                <a:ea typeface="Roboto Medium" panose="02000000000000000000" pitchFamily="2" charset="0"/>
                <a:cs typeface="Arial" panose="020B0604020202020204" pitchFamily="34" charset="0"/>
                <a:hlinkClick r:id="rId4">
                  <a:extLst>
                    <a:ext uri="{A12FA001-AC4F-418D-AE19-62706E023703}">
                      <ahyp:hlinkClr xmlns:ahyp="http://schemas.microsoft.com/office/drawing/2018/hyperlinkcolor" val="tx"/>
                    </a:ext>
                  </a:extLst>
                </a:hlinkClick>
              </a:rPr>
              <a:t>IEB-PAEncryptionBox@maximus.com</a:t>
            </a:r>
            <a:r>
              <a:rPr lang="en-US" sz="1600" dirty="0">
                <a:solidFill>
                  <a:srgbClr val="353D40"/>
                </a:solidFill>
                <a:latin typeface="Arial" panose="020B0604020202020204" pitchFamily="34" charset="0"/>
                <a:ea typeface="Roboto Medium" panose="02000000000000000000" pitchFamily="2" charset="0"/>
                <a:cs typeface="Arial" panose="020B0604020202020204" pitchFamily="34" charset="0"/>
              </a:rPr>
              <a:t>, is</a:t>
            </a:r>
          </a:p>
          <a:p>
            <a:r>
              <a:rPr lang="en-US" sz="1600" dirty="0">
                <a:latin typeface="Arial" panose="020B0604020202020204" pitchFamily="34" charset="0"/>
                <a:cs typeface="Arial" panose="020B0604020202020204" pitchFamily="34" charset="0"/>
              </a:rPr>
              <a:t> used when a FED requested by the IEB needs to be withdrawn.  (For example, when you receive a new FED request from the IEB, and there is already a valid NF FED in PIA that can be released).  </a:t>
            </a:r>
          </a:p>
        </p:txBody>
      </p:sp>
      <p:sp>
        <p:nvSpPr>
          <p:cNvPr id="6" name="TextBox 5">
            <a:extLst>
              <a:ext uri="{FF2B5EF4-FFF2-40B4-BE49-F238E27FC236}">
                <a16:creationId xmlns:a16="http://schemas.microsoft.com/office/drawing/2014/main" id="{9E1EB956-5FE3-4B23-974E-73CE74C120C2}"/>
              </a:ext>
            </a:extLst>
          </p:cNvPr>
          <p:cNvSpPr txBox="1"/>
          <p:nvPr/>
        </p:nvSpPr>
        <p:spPr>
          <a:xfrm>
            <a:off x="576470" y="2267800"/>
            <a:ext cx="902473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After the IEB withdraws a FED request, the AAA needs to open the FED and hit the “Withdraw” button on their end to remove it from Pending/In-Progress status.  </a:t>
            </a:r>
          </a:p>
        </p:txBody>
      </p:sp>
      <p:sp>
        <p:nvSpPr>
          <p:cNvPr id="7" name="Multiplication Sign 6">
            <a:extLst>
              <a:ext uri="{FF2B5EF4-FFF2-40B4-BE49-F238E27FC236}">
                <a16:creationId xmlns:a16="http://schemas.microsoft.com/office/drawing/2014/main" id="{D45CF7DC-1702-4672-9DC8-2198CAB2F3A5}"/>
              </a:ext>
            </a:extLst>
          </p:cNvPr>
          <p:cNvSpPr/>
          <p:nvPr/>
        </p:nvSpPr>
        <p:spPr>
          <a:xfrm>
            <a:off x="1334789" y="3179179"/>
            <a:ext cx="753901" cy="77793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8299E2F-73D5-4293-A8CB-D60F49A40BBA}"/>
              </a:ext>
            </a:extLst>
          </p:cNvPr>
          <p:cNvSpPr txBox="1"/>
          <p:nvPr/>
        </p:nvSpPr>
        <p:spPr>
          <a:xfrm>
            <a:off x="2047461" y="3275760"/>
            <a:ext cx="7663069"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Please do not email the </a:t>
            </a:r>
            <a:r>
              <a:rPr lang="en-US" sz="1600" b="1" dirty="0">
                <a:latin typeface="Arial" panose="020B0604020202020204" pitchFamily="34" charset="0"/>
                <a:cs typeface="Arial" panose="020B0604020202020204" pitchFamily="34" charset="0"/>
              </a:rPr>
              <a:t>IEB Encryption box</a:t>
            </a:r>
            <a:r>
              <a:rPr lang="en-US" sz="1600" dirty="0">
                <a:latin typeface="Arial" panose="020B0604020202020204" pitchFamily="34" charset="0"/>
                <a:cs typeface="Arial" panose="020B0604020202020204" pitchFamily="34" charset="0"/>
              </a:rPr>
              <a:t> for edits, general questions, or to request a consumer transfer to another AAA.  </a:t>
            </a:r>
          </a:p>
        </p:txBody>
      </p:sp>
      <p:sp>
        <p:nvSpPr>
          <p:cNvPr id="9" name="TextBox 8">
            <a:extLst>
              <a:ext uri="{FF2B5EF4-FFF2-40B4-BE49-F238E27FC236}">
                <a16:creationId xmlns:a16="http://schemas.microsoft.com/office/drawing/2014/main" id="{0AF77CDA-65AE-4495-9E91-1657C92216CD}"/>
              </a:ext>
            </a:extLst>
          </p:cNvPr>
          <p:cNvSpPr txBox="1"/>
          <p:nvPr/>
        </p:nvSpPr>
        <p:spPr>
          <a:xfrm>
            <a:off x="2088690" y="4218710"/>
            <a:ext cx="762184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Any demographic edits for a PIA record created by the IEB or the Bulk Import should be sent to your QCSS.  </a:t>
            </a:r>
          </a:p>
        </p:txBody>
      </p:sp>
      <p:pic>
        <p:nvPicPr>
          <p:cNvPr id="11" name="Graphic 10" descr="Checkmark">
            <a:extLst>
              <a:ext uri="{FF2B5EF4-FFF2-40B4-BE49-F238E27FC236}">
                <a16:creationId xmlns:a16="http://schemas.microsoft.com/office/drawing/2014/main" id="{707D1C38-A375-4D5E-98B2-A6596E2AE7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93077" y="4218710"/>
            <a:ext cx="554384" cy="554384"/>
          </a:xfrm>
          <a:prstGeom prst="rect">
            <a:avLst/>
          </a:prstGeom>
        </p:spPr>
      </p:pic>
    </p:spTree>
    <p:extLst>
      <p:ext uri="{BB962C8B-B14F-4D97-AF65-F5344CB8AC3E}">
        <p14:creationId xmlns:p14="http://schemas.microsoft.com/office/powerpoint/2010/main" val="187825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B5302B-97D6-4E20-97B4-D78BC6D859E0}"/>
              </a:ext>
            </a:extLst>
          </p:cNvPr>
          <p:cNvSpPr>
            <a:spLocks noGrp="1"/>
          </p:cNvSpPr>
          <p:nvPr>
            <p:ph type="subTitle" idx="1"/>
          </p:nvPr>
        </p:nvSpPr>
        <p:spPr>
          <a:xfrm>
            <a:off x="1082644" y="1834191"/>
            <a:ext cx="7618594" cy="2222968"/>
          </a:xfrm>
        </p:spPr>
        <p:txBody>
          <a:bodyPr>
            <a:normAutofit/>
          </a:bodyPr>
          <a:lstStyle/>
          <a:p>
            <a:pPr algn="l"/>
            <a:r>
              <a:rPr lang="en-US" sz="2000" dirty="0">
                <a:solidFill>
                  <a:schemeClr val="tx1"/>
                </a:solidFill>
                <a:latin typeface="Arial" panose="020B0604020202020204" pitchFamily="34" charset="0"/>
                <a:cs typeface="Arial" panose="020B0604020202020204" pitchFamily="34" charset="0"/>
              </a:rPr>
              <a:t>Objective:</a:t>
            </a:r>
          </a:p>
          <a:p>
            <a:pPr algn="l"/>
            <a:endParaRPr lang="en-US" sz="2000" dirty="0">
              <a:solidFill>
                <a:schemeClr val="tx1"/>
              </a:solidFill>
              <a:latin typeface="Arial" panose="020B0604020202020204" pitchFamily="34" charset="0"/>
              <a:cs typeface="Arial" panose="020B0604020202020204" pitchFamily="34" charset="0"/>
            </a:endParaRPr>
          </a:p>
          <a:p>
            <a:pPr algn="l"/>
            <a:r>
              <a:rPr lang="en-US" dirty="0">
                <a:solidFill>
                  <a:schemeClr val="tx1"/>
                </a:solidFill>
                <a:latin typeface="Arial" panose="020B0604020202020204" pitchFamily="34" charset="0"/>
                <a:cs typeface="Arial" panose="020B0604020202020204" pitchFamily="34" charset="0"/>
              </a:rPr>
              <a:t>To share guidance and resources with new and experienced supervisors and familiarize them with the tasks and responsibilities of the role.  </a:t>
            </a:r>
          </a:p>
        </p:txBody>
      </p:sp>
      <p:pic>
        <p:nvPicPr>
          <p:cNvPr id="4" name="Picture 3">
            <a:extLst>
              <a:ext uri="{FF2B5EF4-FFF2-40B4-BE49-F238E27FC236}">
                <a16:creationId xmlns:a16="http://schemas.microsoft.com/office/drawing/2014/main" id="{6ADEBD9F-AF5E-400C-B934-8CC2E2B2E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Tree>
    <p:extLst>
      <p:ext uri="{BB962C8B-B14F-4D97-AF65-F5344CB8AC3E}">
        <p14:creationId xmlns:p14="http://schemas.microsoft.com/office/powerpoint/2010/main" val="345010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4EB5-6EAB-4860-AF12-A928287FC33F}"/>
              </a:ext>
            </a:extLst>
          </p:cNvPr>
          <p:cNvSpPr>
            <a:spLocks noGrp="1"/>
          </p:cNvSpPr>
          <p:nvPr>
            <p:ph type="title"/>
          </p:nvPr>
        </p:nvSpPr>
        <p:spPr>
          <a:xfrm>
            <a:off x="677334" y="450574"/>
            <a:ext cx="8596668" cy="434009"/>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FED Basics:  Contacting the IEB</a:t>
            </a:r>
          </a:p>
        </p:txBody>
      </p:sp>
      <p:pic>
        <p:nvPicPr>
          <p:cNvPr id="4" name="Picture 3">
            <a:extLst>
              <a:ext uri="{FF2B5EF4-FFF2-40B4-BE49-F238E27FC236}">
                <a16:creationId xmlns:a16="http://schemas.microsoft.com/office/drawing/2014/main" id="{45E94736-D0E4-46F0-BCA1-590A16C2F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C2282D85-4CEB-4B94-B536-7608FFEEF049}"/>
              </a:ext>
            </a:extLst>
          </p:cNvPr>
          <p:cNvSpPr txBox="1"/>
          <p:nvPr/>
        </p:nvSpPr>
        <p:spPr>
          <a:xfrm>
            <a:off x="677334" y="1317368"/>
            <a:ext cx="8143937"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following email address should be used when you require additional demographics from the IEB, such as an address or phone number, or have questions related to a specific referral.  </a:t>
            </a:r>
          </a:p>
        </p:txBody>
      </p:sp>
      <p:sp>
        <p:nvSpPr>
          <p:cNvPr id="6" name="TextBox 5">
            <a:extLst>
              <a:ext uri="{FF2B5EF4-FFF2-40B4-BE49-F238E27FC236}">
                <a16:creationId xmlns:a16="http://schemas.microsoft.com/office/drawing/2014/main" id="{3CC7CBA8-A325-4F07-9775-DE040452BB2E}"/>
              </a:ext>
            </a:extLst>
          </p:cNvPr>
          <p:cNvSpPr txBox="1"/>
          <p:nvPr/>
        </p:nvSpPr>
        <p:spPr>
          <a:xfrm>
            <a:off x="1789044" y="2581151"/>
            <a:ext cx="6708913" cy="369332"/>
          </a:xfrm>
          <a:prstGeom prst="rect">
            <a:avLst/>
          </a:prstGeom>
          <a:noFill/>
        </p:spPr>
        <p:txBody>
          <a:bodyPr wrap="square" rtlCol="0">
            <a:spAutoFit/>
          </a:bodyPr>
          <a:lstStyle/>
          <a:p>
            <a:r>
              <a:rPr lang="en-US" u="sng" dirty="0">
                <a:solidFill>
                  <a:srgbClr val="0070C0"/>
                </a:solidFill>
                <a:latin typeface="Arial" panose="020B0604020202020204" pitchFamily="34" charset="0"/>
                <a:cs typeface="Arial" panose="020B0604020202020204" pitchFamily="34" charset="0"/>
                <a:hlinkClick r:id="rId4" tooltip="mailto:paiebstakeholderinquiries@maximus.com">
                  <a:extLst>
                    <a:ext uri="{A12FA001-AC4F-418D-AE19-62706E023703}">
                      <ahyp:hlinkClr xmlns:ahyp="http://schemas.microsoft.com/office/drawing/2018/hyperlinkcolor" val="tx"/>
                    </a:ext>
                  </a:extLst>
                </a:hlinkClick>
              </a:rPr>
              <a:t>PAIEBStakeholderInquiries@maximus.com</a:t>
            </a:r>
            <a:endParaRPr lang="en-US" dirty="0">
              <a:solidFill>
                <a:srgbClr val="0070C0"/>
              </a:solidFill>
            </a:endParaRPr>
          </a:p>
        </p:txBody>
      </p:sp>
      <p:sp>
        <p:nvSpPr>
          <p:cNvPr id="7" name="TextBox 6">
            <a:extLst>
              <a:ext uri="{FF2B5EF4-FFF2-40B4-BE49-F238E27FC236}">
                <a16:creationId xmlns:a16="http://schemas.microsoft.com/office/drawing/2014/main" id="{BFCA60B1-27E4-4981-8169-94892E5E04D0}"/>
              </a:ext>
            </a:extLst>
          </p:cNvPr>
          <p:cNvSpPr txBox="1"/>
          <p:nvPr/>
        </p:nvSpPr>
        <p:spPr>
          <a:xfrm>
            <a:off x="716354" y="3629491"/>
            <a:ext cx="8104917"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If you have not received a response from the IEB Stakeholder account within 24 hours, please forward a copy of the email to your QCSS. Your QCSS will follow up with the IEB on your behalf.</a:t>
            </a:r>
          </a:p>
        </p:txBody>
      </p:sp>
    </p:spTree>
    <p:extLst>
      <p:ext uri="{BB962C8B-B14F-4D97-AF65-F5344CB8AC3E}">
        <p14:creationId xmlns:p14="http://schemas.microsoft.com/office/powerpoint/2010/main" val="4071239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E2F9-728C-4D0A-9F20-780C2C8E3A06}"/>
              </a:ext>
            </a:extLst>
          </p:cNvPr>
          <p:cNvSpPr>
            <a:spLocks noGrp="1"/>
          </p:cNvSpPr>
          <p:nvPr>
            <p:ph type="title"/>
          </p:nvPr>
        </p:nvSpPr>
        <p:spPr>
          <a:xfrm>
            <a:off x="783770" y="402771"/>
            <a:ext cx="8490231" cy="413867"/>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FED Basics:  PIA Data Edits &amp; Merges</a:t>
            </a:r>
          </a:p>
        </p:txBody>
      </p:sp>
      <p:pic>
        <p:nvPicPr>
          <p:cNvPr id="4" name="Picture 3">
            <a:extLst>
              <a:ext uri="{FF2B5EF4-FFF2-40B4-BE49-F238E27FC236}">
                <a16:creationId xmlns:a16="http://schemas.microsoft.com/office/drawing/2014/main" id="{5C265398-700A-4807-904C-292CB379D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3EB04C23-54B9-4CC7-AFD6-EC86BD3D1349}"/>
              </a:ext>
            </a:extLst>
          </p:cNvPr>
          <p:cNvSpPr txBox="1"/>
          <p:nvPr/>
        </p:nvSpPr>
        <p:spPr>
          <a:xfrm>
            <a:off x="856648" y="1053993"/>
            <a:ext cx="8490231"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If corrections are needed to consumer demographics (or placement county) in a profile created by the IEB or bulk import, and you cannot make edits, please send the requested changes to your QCSS.  </a:t>
            </a:r>
          </a:p>
        </p:txBody>
      </p:sp>
      <p:pic>
        <p:nvPicPr>
          <p:cNvPr id="6" name="Picture 5">
            <a:extLst>
              <a:ext uri="{FF2B5EF4-FFF2-40B4-BE49-F238E27FC236}">
                <a16:creationId xmlns:a16="http://schemas.microsoft.com/office/drawing/2014/main" id="{5EDEAD25-6F88-4E38-8972-0163E579FCD0}"/>
              </a:ext>
            </a:extLst>
          </p:cNvPr>
          <p:cNvPicPr>
            <a:picLocks noChangeAspect="1"/>
          </p:cNvPicPr>
          <p:nvPr/>
        </p:nvPicPr>
        <p:blipFill>
          <a:blip r:embed="rId4"/>
          <a:stretch>
            <a:fillRect/>
          </a:stretch>
        </p:blipFill>
        <p:spPr>
          <a:xfrm>
            <a:off x="1344076" y="2086770"/>
            <a:ext cx="7369617" cy="1295333"/>
          </a:xfrm>
          <a:prstGeom prst="rect">
            <a:avLst/>
          </a:prstGeom>
        </p:spPr>
      </p:pic>
      <p:sp>
        <p:nvSpPr>
          <p:cNvPr id="7" name="TextBox 6">
            <a:extLst>
              <a:ext uri="{FF2B5EF4-FFF2-40B4-BE49-F238E27FC236}">
                <a16:creationId xmlns:a16="http://schemas.microsoft.com/office/drawing/2014/main" id="{BC55167B-14E4-4B38-80B9-6E0DFF1E22F8}"/>
              </a:ext>
            </a:extLst>
          </p:cNvPr>
          <p:cNvSpPr txBox="1"/>
          <p:nvPr/>
        </p:nvSpPr>
        <p:spPr>
          <a:xfrm>
            <a:off x="783770" y="3583883"/>
            <a:ext cx="8563109"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If you find duplicate profiles in PIA for the same consumer, please provide your QCSS with the following information:   </a:t>
            </a:r>
          </a:p>
        </p:txBody>
      </p:sp>
      <p:pic>
        <p:nvPicPr>
          <p:cNvPr id="11" name="Picture 10">
            <a:extLst>
              <a:ext uri="{FF2B5EF4-FFF2-40B4-BE49-F238E27FC236}">
                <a16:creationId xmlns:a16="http://schemas.microsoft.com/office/drawing/2014/main" id="{56EDF966-F238-4828-A4DD-0E13A819A679}"/>
              </a:ext>
            </a:extLst>
          </p:cNvPr>
          <p:cNvPicPr>
            <a:picLocks noChangeAspect="1"/>
          </p:cNvPicPr>
          <p:nvPr/>
        </p:nvPicPr>
        <p:blipFill rotWithShape="1">
          <a:blip r:embed="rId5"/>
          <a:srcRect l="-242" r="597" b="31514"/>
          <a:stretch/>
        </p:blipFill>
        <p:spPr>
          <a:xfrm>
            <a:off x="856648" y="4508607"/>
            <a:ext cx="9081590" cy="1295400"/>
          </a:xfrm>
          <a:prstGeom prst="rect">
            <a:avLst/>
          </a:prstGeom>
          <a:ln w="12700">
            <a:solidFill>
              <a:schemeClr val="tx1"/>
            </a:solidFill>
          </a:ln>
        </p:spPr>
      </p:pic>
    </p:spTree>
    <p:extLst>
      <p:ext uri="{BB962C8B-B14F-4D97-AF65-F5344CB8AC3E}">
        <p14:creationId xmlns:p14="http://schemas.microsoft.com/office/powerpoint/2010/main" val="1251809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596348" y="495131"/>
            <a:ext cx="8518628" cy="463826"/>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FED Basics:  Appeals Process</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2AF0F419-81BD-444F-A199-86BB2F572513}"/>
              </a:ext>
            </a:extLst>
          </p:cNvPr>
          <p:cNvSpPr txBox="1"/>
          <p:nvPr/>
        </p:nvSpPr>
        <p:spPr>
          <a:xfrm>
            <a:off x="596348" y="1133565"/>
            <a:ext cx="8766313"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AAA Role in FED Appeals Training is available on the AWP LMS for all new and experienced assessment staff.</a:t>
            </a:r>
          </a:p>
        </p:txBody>
      </p:sp>
      <p:sp>
        <p:nvSpPr>
          <p:cNvPr id="6" name="TextBox 5">
            <a:extLst>
              <a:ext uri="{FF2B5EF4-FFF2-40B4-BE49-F238E27FC236}">
                <a16:creationId xmlns:a16="http://schemas.microsoft.com/office/drawing/2014/main" id="{70F87F30-00F9-430E-B215-7D04C4AF6E51}"/>
              </a:ext>
            </a:extLst>
          </p:cNvPr>
          <p:cNvSpPr txBox="1"/>
          <p:nvPr/>
        </p:nvSpPr>
        <p:spPr>
          <a:xfrm>
            <a:off x="631134" y="1928120"/>
            <a:ext cx="876631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Here is a high-end overview of what a supervisor should know about the appeals process: </a:t>
            </a:r>
          </a:p>
        </p:txBody>
      </p:sp>
      <p:sp>
        <p:nvSpPr>
          <p:cNvPr id="11" name="TextBox 10">
            <a:extLst>
              <a:ext uri="{FF2B5EF4-FFF2-40B4-BE49-F238E27FC236}">
                <a16:creationId xmlns:a16="http://schemas.microsoft.com/office/drawing/2014/main" id="{16FD14CD-BC75-4F12-BCD6-276AD496D14B}"/>
              </a:ext>
            </a:extLst>
          </p:cNvPr>
          <p:cNvSpPr txBox="1"/>
          <p:nvPr/>
        </p:nvSpPr>
        <p:spPr>
          <a:xfrm>
            <a:off x="646043" y="2605025"/>
            <a:ext cx="8419237" cy="2677656"/>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The AAA’s role during the appeal hearing is to be the subject matter expert (SME) to explain how the FED is administered, how it is scored, and the three-day look back. </a:t>
            </a:r>
          </a:p>
          <a:p>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 SMEs may provide the consumer with a copy of the FED if appealing and initial FED with the IEB for enrollment. For NFI Disenrollment appeals Aging Well provides any information. </a:t>
            </a:r>
          </a:p>
          <a:p>
            <a:pPr lvl="1"/>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 AAAs should not attempt to solve problems when the IEB, Attorneys, or consumers ask for help resolving cases on appeal.  </a:t>
            </a:r>
          </a:p>
          <a:p>
            <a:pPr lvl="1"/>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The AAA can offer suggestions only if specifically asked by the ALJ.   </a:t>
            </a:r>
          </a:p>
          <a:p>
            <a:pPr lvl="1"/>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3307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677334" y="609600"/>
            <a:ext cx="8596668" cy="424070"/>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FED Basics:  Appeals Process (Continued)</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025E38F9-5D31-4E18-BA82-3BDD1CDB615D}"/>
              </a:ext>
            </a:extLst>
          </p:cNvPr>
          <p:cNvSpPr txBox="1"/>
          <p:nvPr/>
        </p:nvSpPr>
        <p:spPr>
          <a:xfrm>
            <a:off x="677335" y="1351722"/>
            <a:ext cx="8754900"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If the ALJ asks whether a reassessment would be an appropriate option, the SME may answer truthfully as they see fit.  </a:t>
            </a:r>
          </a:p>
        </p:txBody>
      </p:sp>
      <p:sp>
        <p:nvSpPr>
          <p:cNvPr id="6" name="TextBox 5">
            <a:extLst>
              <a:ext uri="{FF2B5EF4-FFF2-40B4-BE49-F238E27FC236}">
                <a16:creationId xmlns:a16="http://schemas.microsoft.com/office/drawing/2014/main" id="{1D861608-6ACB-4A3D-8279-493BB76F907A}"/>
              </a:ext>
            </a:extLst>
          </p:cNvPr>
          <p:cNvSpPr txBox="1"/>
          <p:nvPr/>
        </p:nvSpPr>
        <p:spPr>
          <a:xfrm>
            <a:off x="677331" y="2047070"/>
            <a:ext cx="8754901"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If the SME is being pressured for a reassessment by other involved parties, they may indicate they are participating in the appeal as a SME, and their role is to explain how the FED is administered and scored.  </a:t>
            </a:r>
          </a:p>
        </p:txBody>
      </p:sp>
      <p:sp>
        <p:nvSpPr>
          <p:cNvPr id="7" name="TextBox 6">
            <a:extLst>
              <a:ext uri="{FF2B5EF4-FFF2-40B4-BE49-F238E27FC236}">
                <a16:creationId xmlns:a16="http://schemas.microsoft.com/office/drawing/2014/main" id="{57978F8A-2476-42FD-B436-FA57709D9EFE}"/>
              </a:ext>
            </a:extLst>
          </p:cNvPr>
          <p:cNvSpPr txBox="1"/>
          <p:nvPr/>
        </p:nvSpPr>
        <p:spPr>
          <a:xfrm>
            <a:off x="677334" y="2742418"/>
            <a:ext cx="8596668"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SMEs should be prepared to provide hard copies of the FED, any PIA attachments, and the FED Matrix. The matrix is an essential part of explaining the appeal process.  </a:t>
            </a:r>
          </a:p>
        </p:txBody>
      </p:sp>
      <p:sp>
        <p:nvSpPr>
          <p:cNvPr id="8" name="Rectangle 7">
            <a:extLst>
              <a:ext uri="{FF2B5EF4-FFF2-40B4-BE49-F238E27FC236}">
                <a16:creationId xmlns:a16="http://schemas.microsoft.com/office/drawing/2014/main" id="{5EC94A24-028A-4FB6-8705-30F0F5710FA2}"/>
              </a:ext>
            </a:extLst>
          </p:cNvPr>
          <p:cNvSpPr/>
          <p:nvPr/>
        </p:nvSpPr>
        <p:spPr>
          <a:xfrm>
            <a:off x="677333" y="4488293"/>
            <a:ext cx="8516359" cy="523220"/>
          </a:xfrm>
          <a:prstGeom prst="rect">
            <a:avLst/>
          </a:prstGeom>
        </p:spPr>
        <p:txBody>
          <a:bodyPr wrap="square">
            <a:spAutoFit/>
          </a:bodyPr>
          <a:lstStyle/>
          <a:p>
            <a:pPr lvl="0" defTabSz="914400">
              <a:defRPr/>
            </a:pPr>
            <a:r>
              <a:rPr lang="en-US" sz="1400" dirty="0">
                <a:latin typeface="Arial" panose="020B0604020202020204" pitchFamily="34" charset="0"/>
                <a:cs typeface="Arial" panose="020B0604020202020204" pitchFamily="34" charset="0"/>
              </a:rPr>
              <a:t>Ultimately, AWP does not want AAAs offering to do new assessments without being asked due to further information being provided.  </a:t>
            </a:r>
          </a:p>
        </p:txBody>
      </p:sp>
      <p:sp>
        <p:nvSpPr>
          <p:cNvPr id="9" name="TextBox 8">
            <a:extLst>
              <a:ext uri="{FF2B5EF4-FFF2-40B4-BE49-F238E27FC236}">
                <a16:creationId xmlns:a16="http://schemas.microsoft.com/office/drawing/2014/main" id="{F4F52FB7-7769-44B3-B1F2-A21A4EEBCBB9}"/>
              </a:ext>
            </a:extLst>
          </p:cNvPr>
          <p:cNvSpPr txBox="1"/>
          <p:nvPr/>
        </p:nvSpPr>
        <p:spPr>
          <a:xfrm>
            <a:off x="677333" y="3426746"/>
            <a:ext cx="8754899" cy="738664"/>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If a pre-hearing conference is held without the ALJ present and enough new information is provided to warrant a new FED, the AAA can agree to reassess the individual, if appropriate. Without further information, the AAA does not have to agree to a new FED. </a:t>
            </a:r>
          </a:p>
        </p:txBody>
      </p:sp>
    </p:spTree>
    <p:extLst>
      <p:ext uri="{BB962C8B-B14F-4D97-AF65-F5344CB8AC3E}">
        <p14:creationId xmlns:p14="http://schemas.microsoft.com/office/powerpoint/2010/main" val="614834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677334" y="609600"/>
            <a:ext cx="8596668" cy="463826"/>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FED Basics:  Appeals Process (Continued)</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24DD3C08-1A23-4638-BF1B-C725907B9C51}"/>
              </a:ext>
            </a:extLst>
          </p:cNvPr>
          <p:cNvSpPr txBox="1"/>
          <p:nvPr/>
        </p:nvSpPr>
        <p:spPr>
          <a:xfrm>
            <a:off x="604777" y="1485108"/>
            <a:ext cx="8377214" cy="738664"/>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Please ensure your AAA always has a SME ready to attend all requested appeal hearings, even expedited ones. It is essential to designate a backup SME to participate in appeals if a primary staff is unexpectedly absent (This should be included in your agency’s Backup Plan).  </a:t>
            </a:r>
          </a:p>
        </p:txBody>
      </p:sp>
      <p:sp>
        <p:nvSpPr>
          <p:cNvPr id="6" name="TextBox 5">
            <a:extLst>
              <a:ext uri="{FF2B5EF4-FFF2-40B4-BE49-F238E27FC236}">
                <a16:creationId xmlns:a16="http://schemas.microsoft.com/office/drawing/2014/main" id="{7CC9ABAB-19C2-4B99-BAB2-80822FCC75CF}"/>
              </a:ext>
            </a:extLst>
          </p:cNvPr>
          <p:cNvSpPr txBox="1"/>
          <p:nvPr/>
        </p:nvSpPr>
        <p:spPr>
          <a:xfrm>
            <a:off x="610841" y="2635454"/>
            <a:ext cx="8510199" cy="738664"/>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AWP understands that some AAAs may experience issues regarding appeal notifications, such as not being notified of the appeal or being notified at the last minute. We ask that you document specific appeal-related concerns and email them to your QCSS.  </a:t>
            </a:r>
          </a:p>
        </p:txBody>
      </p:sp>
      <p:sp>
        <p:nvSpPr>
          <p:cNvPr id="7" name="TextBox 6">
            <a:extLst>
              <a:ext uri="{FF2B5EF4-FFF2-40B4-BE49-F238E27FC236}">
                <a16:creationId xmlns:a16="http://schemas.microsoft.com/office/drawing/2014/main" id="{1658DAE5-C6D9-48AB-A67F-D45898DD8C83}"/>
              </a:ext>
            </a:extLst>
          </p:cNvPr>
          <p:cNvSpPr txBox="1"/>
          <p:nvPr/>
        </p:nvSpPr>
        <p:spPr>
          <a:xfrm>
            <a:off x="604777" y="3785800"/>
            <a:ext cx="8221171" cy="954107"/>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It is helpful for AWP to provide OLTL with case-specific information when issues occur. Please include the PIA ID number, an explanation of the problem, if it was resolved, and other pertinent information. (AWP does not expect or need to be notified every time there is an appeal.)  </a:t>
            </a:r>
          </a:p>
          <a:p>
            <a:pPr marL="285750"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738ED70-0EFA-4D5B-AB62-F765B5FBAC85}"/>
              </a:ext>
            </a:extLst>
          </p:cNvPr>
          <p:cNvSpPr txBox="1"/>
          <p:nvPr/>
        </p:nvSpPr>
        <p:spPr>
          <a:xfrm>
            <a:off x="604777" y="4909690"/>
            <a:ext cx="8669226"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AWP maintains and provides the IEB with a list of appeal contact persons for each AAA. To ensure timely appeal notifications: please alert your QCSS when your contact persons change.  </a:t>
            </a:r>
          </a:p>
        </p:txBody>
      </p:sp>
    </p:spTree>
    <p:extLst>
      <p:ext uri="{BB962C8B-B14F-4D97-AF65-F5344CB8AC3E}">
        <p14:creationId xmlns:p14="http://schemas.microsoft.com/office/powerpoint/2010/main" val="2081613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677334" y="361121"/>
            <a:ext cx="8527094" cy="455517"/>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PIA Basics:  PIA Roles &amp; Tabs</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37F8A8C9-9A08-4EF5-83B4-FCD7A0CE2A81}"/>
              </a:ext>
            </a:extLst>
          </p:cNvPr>
          <p:cNvSpPr txBox="1"/>
          <p:nvPr/>
        </p:nvSpPr>
        <p:spPr>
          <a:xfrm>
            <a:off x="677334" y="1026298"/>
            <a:ext cx="869526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roles assigned to assessment staff in PIA determine their access to information and tabs in the system.    </a:t>
            </a:r>
          </a:p>
        </p:txBody>
      </p:sp>
      <p:sp>
        <p:nvSpPr>
          <p:cNvPr id="6" name="TextBox 5">
            <a:extLst>
              <a:ext uri="{FF2B5EF4-FFF2-40B4-BE49-F238E27FC236}">
                <a16:creationId xmlns:a16="http://schemas.microsoft.com/office/drawing/2014/main" id="{141E7921-0FCF-43CD-8C6B-B28F59B71C65}"/>
              </a:ext>
            </a:extLst>
          </p:cNvPr>
          <p:cNvSpPr txBox="1"/>
          <p:nvPr/>
        </p:nvSpPr>
        <p:spPr>
          <a:xfrm>
            <a:off x="677334" y="1541763"/>
            <a:ext cx="852709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three roles available to AAA staff are Supervisor, Assessor, and Admin OU.  </a:t>
            </a:r>
          </a:p>
        </p:txBody>
      </p:sp>
      <p:sp>
        <p:nvSpPr>
          <p:cNvPr id="7" name="Rectangle 6">
            <a:extLst>
              <a:ext uri="{FF2B5EF4-FFF2-40B4-BE49-F238E27FC236}">
                <a16:creationId xmlns:a16="http://schemas.microsoft.com/office/drawing/2014/main" id="{4D8E9E93-E3E1-4741-8A4E-701E957BEC28}"/>
              </a:ext>
            </a:extLst>
          </p:cNvPr>
          <p:cNvSpPr/>
          <p:nvPr/>
        </p:nvSpPr>
        <p:spPr>
          <a:xfrm>
            <a:off x="677334" y="2079125"/>
            <a:ext cx="8695266" cy="2154436"/>
          </a:xfrm>
          <a:prstGeom prst="rect">
            <a:avLst/>
          </a:prstGeom>
        </p:spPr>
        <p:txBody>
          <a:bodyPr wrap="square">
            <a:spAutoFit/>
          </a:bodyPr>
          <a:lstStyle/>
          <a:p>
            <a:pPr lvl="0"/>
            <a:r>
              <a:rPr lang="en-US" sz="1400" dirty="0">
                <a:latin typeface="Arial" panose="020B0604020202020204" pitchFamily="34" charset="0"/>
                <a:cs typeface="Arial" panose="020B0604020202020204" pitchFamily="34" charset="0"/>
              </a:rPr>
              <a:t>The Tabs associated with each role in PIA are:</a:t>
            </a:r>
          </a:p>
          <a:p>
            <a:pPr lvl="0"/>
            <a:endParaRPr lang="en-US" sz="140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Supervisor- Home, People, Assignments, My List, Alerts, and Reports</a:t>
            </a:r>
          </a:p>
          <a:p>
            <a:pPr lvl="2"/>
            <a:endParaRPr lang="en-US" sz="140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Assessor- Home, People, My Lists, and Alerts</a:t>
            </a:r>
          </a:p>
          <a:p>
            <a:pPr lvl="2"/>
            <a:endParaRPr lang="en-US" sz="140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Admin OU- Home and Alerts</a:t>
            </a:r>
          </a:p>
          <a:p>
            <a:pPr lvl="2"/>
            <a:endParaRPr lang="en-US" sz="1200" dirty="0">
              <a:latin typeface="Arial" panose="020B0604020202020204" pitchFamily="34" charset="0"/>
              <a:cs typeface="Arial" panose="020B0604020202020204" pitchFamily="34" charset="0"/>
            </a:endParaRPr>
          </a:p>
          <a:p>
            <a:pPr lvl="3"/>
            <a:endParaRPr lang="en-US" sz="1200" dirty="0"/>
          </a:p>
          <a:p>
            <a:endParaRPr lang="en-US" sz="1200" dirty="0">
              <a:solidFill>
                <a:srgbClr val="353D40"/>
              </a:solidFill>
              <a:latin typeface="Arial" panose="020B0604020202020204" pitchFamily="34" charset="0"/>
              <a:ea typeface="Roboto Medium" panose="02000000000000000000" pitchFamily="2" charset="0"/>
              <a:cs typeface="Arial" panose="020B0604020202020204" pitchFamily="34" charset="0"/>
            </a:endParaRPr>
          </a:p>
        </p:txBody>
      </p:sp>
      <p:pic>
        <p:nvPicPr>
          <p:cNvPr id="8" name="Picture 7">
            <a:extLst>
              <a:ext uri="{FF2B5EF4-FFF2-40B4-BE49-F238E27FC236}">
                <a16:creationId xmlns:a16="http://schemas.microsoft.com/office/drawing/2014/main" id="{BBCDD725-271A-42D6-AB6E-14A09D219AB6}"/>
              </a:ext>
            </a:extLst>
          </p:cNvPr>
          <p:cNvPicPr>
            <a:picLocks noChangeAspect="1"/>
          </p:cNvPicPr>
          <p:nvPr/>
        </p:nvPicPr>
        <p:blipFill>
          <a:blip r:embed="rId4"/>
          <a:stretch>
            <a:fillRect/>
          </a:stretch>
        </p:blipFill>
        <p:spPr>
          <a:xfrm>
            <a:off x="1623658" y="4102189"/>
            <a:ext cx="5630061" cy="876422"/>
          </a:xfrm>
          <a:prstGeom prst="rect">
            <a:avLst/>
          </a:prstGeom>
        </p:spPr>
      </p:pic>
      <p:sp>
        <p:nvSpPr>
          <p:cNvPr id="9" name="Rectangle 8">
            <a:extLst>
              <a:ext uri="{FF2B5EF4-FFF2-40B4-BE49-F238E27FC236}">
                <a16:creationId xmlns:a16="http://schemas.microsoft.com/office/drawing/2014/main" id="{4B369FE6-AF21-4612-9D00-2FC4F8CD3CC9}"/>
              </a:ext>
            </a:extLst>
          </p:cNvPr>
          <p:cNvSpPr/>
          <p:nvPr/>
        </p:nvSpPr>
        <p:spPr>
          <a:xfrm>
            <a:off x="2535795" y="5677813"/>
            <a:ext cx="3895554" cy="307777"/>
          </a:xfrm>
          <a:prstGeom prst="rect">
            <a:avLst/>
          </a:prstGeom>
        </p:spPr>
        <p:txBody>
          <a:bodyPr wrap="none">
            <a:spAutoFit/>
          </a:bodyPr>
          <a:lstStyle/>
          <a:p>
            <a:pPr lvl="0"/>
            <a:r>
              <a:rPr lang="en-US" sz="1400" dirty="0">
                <a:latin typeface="Arial" panose="020B0604020202020204" pitchFamily="34" charset="0"/>
                <a:cs typeface="Arial" panose="020B0604020202020204" pitchFamily="34" charset="0"/>
              </a:rPr>
              <a:t>*Email your QCSS if staff needs role changes. </a:t>
            </a:r>
          </a:p>
        </p:txBody>
      </p:sp>
    </p:spTree>
    <p:extLst>
      <p:ext uri="{BB962C8B-B14F-4D97-AF65-F5344CB8AC3E}">
        <p14:creationId xmlns:p14="http://schemas.microsoft.com/office/powerpoint/2010/main" val="3762196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452598" y="540027"/>
            <a:ext cx="8460466" cy="384313"/>
          </a:xfrm>
        </p:spPr>
        <p:txBody>
          <a:bodyPr>
            <a:normAutofit fontScale="90000"/>
          </a:bodyPr>
          <a:lstStyle/>
          <a:p>
            <a:r>
              <a:rPr lang="en-US" sz="2000" b="1" dirty="0">
                <a:solidFill>
                  <a:schemeClr val="tx1"/>
                </a:solidFill>
                <a:latin typeface="Arial" panose="020B0604020202020204" pitchFamily="34" charset="0"/>
                <a:cs typeface="Arial" panose="020B0604020202020204" pitchFamily="34" charset="0"/>
              </a:rPr>
              <a:t>PIA Basics:  Organizational Unit Assignments</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127E5A09-5E6B-4AF9-A66A-8EE3D92DF3A2}"/>
              </a:ext>
            </a:extLst>
          </p:cNvPr>
          <p:cNvSpPr txBox="1"/>
          <p:nvPr/>
        </p:nvSpPr>
        <p:spPr>
          <a:xfrm>
            <a:off x="529389" y="2007806"/>
            <a:ext cx="9158911" cy="418576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Here is how OU transfers for individuals between AAAs should be handled:</a:t>
            </a:r>
          </a:p>
          <a:p>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FIRST, unassign the individual from the assessor in PIA.</a:t>
            </a:r>
          </a:p>
          <a:p>
            <a:pPr lvl="1"/>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Update the individual’s address and phone number in PIA, if applicable.</a:t>
            </a:r>
          </a:p>
          <a:p>
            <a:pPr lvl="1"/>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Transfer the individual to the other AAA. The path to follow in PIA is:</a:t>
            </a:r>
          </a:p>
          <a:p>
            <a:pPr marL="1200150" lvl="2"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Care Management→ Organizational Unit→ Create New → Enter OU and Effective Date→ Submit.</a:t>
            </a:r>
          </a:p>
          <a:p>
            <a:pPr lvl="2"/>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Open the PIA Transfer Contact List directly from the AWP Website and click on AAA’s name. Hyperlinks have been added to the list. By clicking on the AAA name, a new email addressed to all AAA recipients will appear. If a link is not working or contains an incorrect email, please notify AWP. </a:t>
            </a:r>
            <a:r>
              <a:rPr lang="en-US" sz="1400" b="1" dirty="0">
                <a:latin typeface="Arial" panose="020B0604020202020204" pitchFamily="34" charset="0"/>
                <a:cs typeface="Arial" panose="020B0604020202020204" pitchFamily="34" charset="0"/>
              </a:rPr>
              <a:t>It is essential that you tell your QCSS if your designated contacts change.  </a:t>
            </a:r>
          </a:p>
          <a:p>
            <a:pPr lvl="1"/>
            <a:endParaRPr lang="en-US" sz="1400" b="1"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After changing the OU, promptly email the receiving AAA to notify them of the transfer. If you do not receive a response, follow up with a phone call.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7850C7C-663B-47CF-9961-6EEA7B798EBD}"/>
              </a:ext>
            </a:extLst>
          </p:cNvPr>
          <p:cNvSpPr txBox="1"/>
          <p:nvPr/>
        </p:nvSpPr>
        <p:spPr>
          <a:xfrm>
            <a:off x="529389" y="1085098"/>
            <a:ext cx="5775158"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Tips for Transferring an Individual to Another AAA in PIA</a:t>
            </a:r>
          </a:p>
        </p:txBody>
      </p:sp>
    </p:spTree>
    <p:extLst>
      <p:ext uri="{BB962C8B-B14F-4D97-AF65-F5344CB8AC3E}">
        <p14:creationId xmlns:p14="http://schemas.microsoft.com/office/powerpoint/2010/main" val="3586511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452598" y="540027"/>
            <a:ext cx="8460466" cy="384313"/>
          </a:xfrm>
        </p:spPr>
        <p:txBody>
          <a:bodyPr>
            <a:normAutofit fontScale="90000"/>
          </a:bodyPr>
          <a:lstStyle/>
          <a:p>
            <a:r>
              <a:rPr lang="en-US" sz="2000" b="1" dirty="0">
                <a:solidFill>
                  <a:schemeClr val="tx1"/>
                </a:solidFill>
                <a:latin typeface="Arial" panose="020B0604020202020204" pitchFamily="34" charset="0"/>
                <a:cs typeface="Arial" panose="020B0604020202020204" pitchFamily="34" charset="0"/>
              </a:rPr>
              <a:t>PIA Basics:  Organizational Unit Assignments</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7" name="TextBox 6">
            <a:extLst>
              <a:ext uri="{FF2B5EF4-FFF2-40B4-BE49-F238E27FC236}">
                <a16:creationId xmlns:a16="http://schemas.microsoft.com/office/drawing/2014/main" id="{7A818065-C024-42B0-9174-73C122F2A099}"/>
              </a:ext>
            </a:extLst>
          </p:cNvPr>
          <p:cNvSpPr txBox="1"/>
          <p:nvPr/>
        </p:nvSpPr>
        <p:spPr>
          <a:xfrm>
            <a:off x="452598" y="1419757"/>
            <a:ext cx="9193697" cy="1415772"/>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To request access to an individual’s profile with no active AAA OU listed:</a:t>
            </a:r>
          </a:p>
          <a:p>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Email your request along with the individual’s initials and PIA ID to AWP’s resource account at </a:t>
            </a:r>
            <a:r>
              <a:rPr lang="en-US" sz="1600" b="1"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AAARequests@agingwellpa.org</a:t>
            </a:r>
            <a:r>
              <a:rPr lang="en-US" sz="1600" b="1" dirty="0">
                <a:solidFill>
                  <a:srgbClr val="002060"/>
                </a:solidFill>
                <a:latin typeface="Arial" panose="020B0604020202020204" pitchFamily="34" charset="0"/>
                <a:cs typeface="Arial" panose="020B0604020202020204" pitchFamily="34" charset="0"/>
              </a:rPr>
              <a:t>.  </a:t>
            </a:r>
          </a:p>
          <a:p>
            <a:pPr lvl="1"/>
            <a:endParaRPr lang="en-US" sz="1400" b="1"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If you do not receive a response within 2 – 3 hours, email your QCSS.</a:t>
            </a:r>
          </a:p>
        </p:txBody>
      </p:sp>
      <p:pic>
        <p:nvPicPr>
          <p:cNvPr id="5" name="Picture 4">
            <a:extLst>
              <a:ext uri="{FF2B5EF4-FFF2-40B4-BE49-F238E27FC236}">
                <a16:creationId xmlns:a16="http://schemas.microsoft.com/office/drawing/2014/main" id="{B13AF2A1-9C3B-4234-B38E-5D7C0B0682D3}"/>
              </a:ext>
            </a:extLst>
          </p:cNvPr>
          <p:cNvPicPr>
            <a:picLocks noChangeAspect="1"/>
          </p:cNvPicPr>
          <p:nvPr/>
        </p:nvPicPr>
        <p:blipFill>
          <a:blip r:embed="rId5"/>
          <a:stretch>
            <a:fillRect/>
          </a:stretch>
        </p:blipFill>
        <p:spPr>
          <a:xfrm>
            <a:off x="529952" y="3330946"/>
            <a:ext cx="5235581" cy="1321052"/>
          </a:xfrm>
          <a:prstGeom prst="rect">
            <a:avLst/>
          </a:prstGeom>
          <a:ln w="28575">
            <a:solidFill>
              <a:schemeClr val="tx1"/>
            </a:solidFill>
          </a:ln>
        </p:spPr>
      </p:pic>
      <p:sp>
        <p:nvSpPr>
          <p:cNvPr id="6" name="TextBox 5">
            <a:extLst>
              <a:ext uri="{FF2B5EF4-FFF2-40B4-BE49-F238E27FC236}">
                <a16:creationId xmlns:a16="http://schemas.microsoft.com/office/drawing/2014/main" id="{34084294-0A71-4E88-93E5-C6B5CB18C0F2}"/>
              </a:ext>
            </a:extLst>
          </p:cNvPr>
          <p:cNvSpPr txBox="1"/>
          <p:nvPr/>
        </p:nvSpPr>
        <p:spPr>
          <a:xfrm>
            <a:off x="6317380" y="3955249"/>
            <a:ext cx="3328915" cy="116955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When an active AAA OU is not assigned, no AAA name will appear in the search results for the person. You may see an MCO assigned, but the AAA name will be missing. </a:t>
            </a:r>
          </a:p>
        </p:txBody>
      </p:sp>
      <p:sp>
        <p:nvSpPr>
          <p:cNvPr id="8" name="Arrow: Left 7">
            <a:extLst>
              <a:ext uri="{FF2B5EF4-FFF2-40B4-BE49-F238E27FC236}">
                <a16:creationId xmlns:a16="http://schemas.microsoft.com/office/drawing/2014/main" id="{4BFB638F-3169-43D1-B7BE-A03381C84406}"/>
              </a:ext>
            </a:extLst>
          </p:cNvPr>
          <p:cNvSpPr/>
          <p:nvPr/>
        </p:nvSpPr>
        <p:spPr>
          <a:xfrm rot="1556359">
            <a:off x="4220911" y="4192245"/>
            <a:ext cx="1629812" cy="4846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2150541-1DA4-4429-84B8-40998627F475}"/>
              </a:ext>
            </a:extLst>
          </p:cNvPr>
          <p:cNvSpPr txBox="1"/>
          <p:nvPr/>
        </p:nvSpPr>
        <p:spPr>
          <a:xfrm>
            <a:off x="1713777" y="3868361"/>
            <a:ext cx="1126156" cy="246221"/>
          </a:xfrm>
          <a:prstGeom prst="rect">
            <a:avLst/>
          </a:prstGeom>
          <a:solidFill>
            <a:schemeClr val="bg1"/>
          </a:solidFill>
        </p:spPr>
        <p:txBody>
          <a:bodyPr wrap="square" rtlCol="0">
            <a:spAutoFit/>
          </a:bodyPr>
          <a:lstStyle/>
          <a:p>
            <a:r>
              <a:rPr lang="en-US" sz="1000" dirty="0"/>
              <a:t>*****0000</a:t>
            </a:r>
          </a:p>
        </p:txBody>
      </p:sp>
    </p:spTree>
    <p:extLst>
      <p:ext uri="{BB962C8B-B14F-4D97-AF65-F5344CB8AC3E}">
        <p14:creationId xmlns:p14="http://schemas.microsoft.com/office/powerpoint/2010/main" val="3673967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677334" y="609600"/>
            <a:ext cx="8596668" cy="463826"/>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PIA Basics:  Reports</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7DC28305-A121-4DB1-9278-B05F7621E995}"/>
              </a:ext>
            </a:extLst>
          </p:cNvPr>
          <p:cNvSpPr txBox="1"/>
          <p:nvPr/>
        </p:nvSpPr>
        <p:spPr>
          <a:xfrm>
            <a:off x="677332" y="1394804"/>
            <a:ext cx="890398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At a minimum, it is imperative to run reports in PIA a few times per week to ensure all IEB referrals are received, assessments are submitted or withdrawn, inappropriate late excuses are identified and addressed, and invoices are completed accurately.    </a:t>
            </a:r>
          </a:p>
        </p:txBody>
      </p:sp>
      <p:sp>
        <p:nvSpPr>
          <p:cNvPr id="6" name="TextBox 5">
            <a:extLst>
              <a:ext uri="{FF2B5EF4-FFF2-40B4-BE49-F238E27FC236}">
                <a16:creationId xmlns:a16="http://schemas.microsoft.com/office/drawing/2014/main" id="{604454ED-9CA8-49F7-BC70-5922516E8993}"/>
              </a:ext>
            </a:extLst>
          </p:cNvPr>
          <p:cNvSpPr txBox="1"/>
          <p:nvPr/>
        </p:nvSpPr>
        <p:spPr>
          <a:xfrm>
            <a:off x="677332" y="2359334"/>
            <a:ext cx="8368748" cy="138499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essential reports to run are:</a:t>
            </a:r>
          </a:p>
          <a:p>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Applicant Applied or FED Completion Report</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FED and PASRR Completion Report</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Desk Review Detail Report</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The Excuse Reports</a:t>
            </a:r>
          </a:p>
        </p:txBody>
      </p:sp>
      <p:sp>
        <p:nvSpPr>
          <p:cNvPr id="7" name="TextBox 6">
            <a:extLst>
              <a:ext uri="{FF2B5EF4-FFF2-40B4-BE49-F238E27FC236}">
                <a16:creationId xmlns:a16="http://schemas.microsoft.com/office/drawing/2014/main" id="{75CE3F21-B7CB-4CCF-BD85-16437945C81B}"/>
              </a:ext>
            </a:extLst>
          </p:cNvPr>
          <p:cNvSpPr txBox="1"/>
          <p:nvPr/>
        </p:nvSpPr>
        <p:spPr>
          <a:xfrm>
            <a:off x="677332" y="3982127"/>
            <a:ext cx="8903988"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Specific details for each report will be provided on the following slides. Using the reports for self-monitoring will also be covered.  </a:t>
            </a:r>
          </a:p>
        </p:txBody>
      </p:sp>
      <p:sp>
        <p:nvSpPr>
          <p:cNvPr id="8" name="TextBox 7">
            <a:extLst>
              <a:ext uri="{FF2B5EF4-FFF2-40B4-BE49-F238E27FC236}">
                <a16:creationId xmlns:a16="http://schemas.microsoft.com/office/drawing/2014/main" id="{528BC99B-0389-4753-AE46-99D511BA7D84}"/>
              </a:ext>
            </a:extLst>
          </p:cNvPr>
          <p:cNvSpPr txBox="1"/>
          <p:nvPr/>
        </p:nvSpPr>
        <p:spPr>
          <a:xfrm>
            <a:off x="677332" y="4653266"/>
            <a:ext cx="8130209" cy="138499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As you move through the report slides, keep in mind the following:</a:t>
            </a:r>
          </a:p>
          <a:p>
            <a:pPr lvl="1"/>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The </a:t>
            </a:r>
            <a:r>
              <a:rPr lang="en-US" sz="1400" i="1" dirty="0">
                <a:latin typeface="Arial" panose="020B0604020202020204" pitchFamily="34" charset="0"/>
                <a:cs typeface="Arial" panose="020B0604020202020204" pitchFamily="34" charset="0"/>
              </a:rPr>
              <a:t>Summary </a:t>
            </a:r>
            <a:r>
              <a:rPr lang="en-US" sz="1400" dirty="0">
                <a:latin typeface="Arial" panose="020B0604020202020204" pitchFamily="34" charset="0"/>
                <a:cs typeface="Arial" panose="020B0604020202020204" pitchFamily="34" charset="0"/>
              </a:rPr>
              <a:t>Reports pull the data based on the </a:t>
            </a:r>
            <a:r>
              <a:rPr lang="en-US" sz="1400" i="1" dirty="0">
                <a:latin typeface="Arial" panose="020B0604020202020204" pitchFamily="34" charset="0"/>
                <a:cs typeface="Arial" panose="020B0604020202020204" pitchFamily="34" charset="0"/>
              </a:rPr>
              <a:t>Completion Date</a:t>
            </a:r>
            <a:r>
              <a:rPr lang="en-US" sz="1400" dirty="0">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The </a:t>
            </a:r>
            <a:r>
              <a:rPr lang="en-US" sz="1400" i="1" dirty="0">
                <a:latin typeface="Arial" panose="020B0604020202020204" pitchFamily="34" charset="0"/>
                <a:cs typeface="Arial" panose="020B0604020202020204" pitchFamily="34" charset="0"/>
              </a:rPr>
              <a:t>Detail</a:t>
            </a:r>
            <a:r>
              <a:rPr lang="en-US" sz="1400" dirty="0">
                <a:latin typeface="Arial" panose="020B0604020202020204" pitchFamily="34" charset="0"/>
                <a:cs typeface="Arial" panose="020B0604020202020204" pitchFamily="34" charset="0"/>
              </a:rPr>
              <a:t> Reports pull from the </a:t>
            </a:r>
            <a:r>
              <a:rPr lang="en-US" sz="1400" i="1" dirty="0">
                <a:latin typeface="Arial" panose="020B0604020202020204" pitchFamily="34" charset="0"/>
                <a:cs typeface="Arial" panose="020B0604020202020204" pitchFamily="34" charset="0"/>
              </a:rPr>
              <a:t>Referral Date</a:t>
            </a:r>
            <a:r>
              <a:rPr lang="en-US" sz="1400" dirty="0">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Reports can be downloaded into Excel to allow you to manipulate and save the data.</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Reports Quick Reference Guides are available on our website. </a:t>
            </a:r>
          </a:p>
        </p:txBody>
      </p:sp>
    </p:spTree>
    <p:extLst>
      <p:ext uri="{BB962C8B-B14F-4D97-AF65-F5344CB8AC3E}">
        <p14:creationId xmlns:p14="http://schemas.microsoft.com/office/powerpoint/2010/main" val="1813272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952900" y="609600"/>
            <a:ext cx="8321101" cy="443948"/>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PIA Basics:  Reports</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21309601-4750-4A82-95E6-72F7CAF02B0F}"/>
              </a:ext>
            </a:extLst>
          </p:cNvPr>
          <p:cNvSpPr txBox="1"/>
          <p:nvPr/>
        </p:nvSpPr>
        <p:spPr>
          <a:xfrm>
            <a:off x="952900" y="1310622"/>
            <a:ext cx="4245265" cy="584775"/>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Applicant Applied or FED Completion Report</a:t>
            </a:r>
          </a:p>
        </p:txBody>
      </p:sp>
      <p:sp>
        <p:nvSpPr>
          <p:cNvPr id="8" name="TextBox 7">
            <a:extLst>
              <a:ext uri="{FF2B5EF4-FFF2-40B4-BE49-F238E27FC236}">
                <a16:creationId xmlns:a16="http://schemas.microsoft.com/office/drawing/2014/main" id="{020B243F-E5C5-4A37-B29A-6D06AA23E45A}"/>
              </a:ext>
            </a:extLst>
          </p:cNvPr>
          <p:cNvSpPr txBox="1"/>
          <p:nvPr/>
        </p:nvSpPr>
        <p:spPr>
          <a:xfrm>
            <a:off x="952900" y="2164035"/>
            <a:ext cx="9142527"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This report shows the number of IEB referrals sent to your AAA each day. To account for all FED referrals, you should run this report and compare it to your unassigned list. (Not all IEB FED referrals are unassigned. Please do not rely only on one method to check for IEB referrals).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highly encourage you to backdate the report several days to a week due to frequent interface delays between the IEB’s data system and PIA.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802EEBF-AC97-48D5-A8D7-05E62A13B6A6}"/>
              </a:ext>
            </a:extLst>
          </p:cNvPr>
          <p:cNvSpPr/>
          <p:nvPr/>
        </p:nvSpPr>
        <p:spPr>
          <a:xfrm>
            <a:off x="952900" y="4463999"/>
            <a:ext cx="8772539"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 See the IEB Referrals Quick Reference Guide on the AWP Website for more details. </a:t>
            </a:r>
          </a:p>
        </p:txBody>
      </p:sp>
      <p:sp>
        <p:nvSpPr>
          <p:cNvPr id="3" name="Star: 5 Points 2">
            <a:extLst>
              <a:ext uri="{FF2B5EF4-FFF2-40B4-BE49-F238E27FC236}">
                <a16:creationId xmlns:a16="http://schemas.microsoft.com/office/drawing/2014/main" id="{C6B7DD66-7F23-4EF4-A111-CAC9F29FA0B9}"/>
              </a:ext>
            </a:extLst>
          </p:cNvPr>
          <p:cNvSpPr/>
          <p:nvPr/>
        </p:nvSpPr>
        <p:spPr>
          <a:xfrm>
            <a:off x="275567" y="3060219"/>
            <a:ext cx="677334" cy="606392"/>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125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10A9-25EC-488C-B5C3-1EFDDE3E3E5E}"/>
              </a:ext>
            </a:extLst>
          </p:cNvPr>
          <p:cNvSpPr>
            <a:spLocks noGrp="1"/>
          </p:cNvSpPr>
          <p:nvPr>
            <p:ph type="ctrTitle"/>
          </p:nvPr>
        </p:nvSpPr>
        <p:spPr>
          <a:xfrm>
            <a:off x="1066800" y="186267"/>
            <a:ext cx="7766936" cy="402633"/>
          </a:xfrm>
        </p:spPr>
        <p:txBody>
          <a:bodyPr/>
          <a:lstStyle/>
          <a:p>
            <a:pPr algn="ctr"/>
            <a:r>
              <a:rPr lang="en-US" sz="2000" b="1" dirty="0">
                <a:solidFill>
                  <a:schemeClr val="tx1"/>
                </a:solidFill>
                <a:latin typeface="Arial" panose="020B0604020202020204" pitchFamily="34" charset="0"/>
                <a:cs typeface="Arial" panose="020B0604020202020204" pitchFamily="34" charset="0"/>
              </a:rPr>
              <a:t>Agenda</a:t>
            </a:r>
          </a:p>
        </p:txBody>
      </p:sp>
      <p:sp>
        <p:nvSpPr>
          <p:cNvPr id="3" name="Subtitle 2">
            <a:extLst>
              <a:ext uri="{FF2B5EF4-FFF2-40B4-BE49-F238E27FC236}">
                <a16:creationId xmlns:a16="http://schemas.microsoft.com/office/drawing/2014/main" id="{3BB5302B-97D6-4E20-97B4-D78BC6D859E0}"/>
              </a:ext>
            </a:extLst>
          </p:cNvPr>
          <p:cNvSpPr>
            <a:spLocks noGrp="1"/>
          </p:cNvSpPr>
          <p:nvPr>
            <p:ph type="subTitle" idx="1"/>
          </p:nvPr>
        </p:nvSpPr>
        <p:spPr>
          <a:xfrm>
            <a:off x="808382" y="1194785"/>
            <a:ext cx="7766936" cy="5211701"/>
          </a:xfrm>
        </p:spPr>
        <p:txBody>
          <a:bodyPr>
            <a:normAutofit/>
          </a:bodyPr>
          <a:lstStyle/>
          <a:p>
            <a:pPr marL="285750" lvl="0" indent="-285750" algn="l" defTabSz="914400">
              <a:spcBef>
                <a:spcPts val="0"/>
              </a:spcBef>
              <a:buClrTx/>
              <a:buSzTx/>
              <a:buFont typeface="Wingdings" panose="05000000000000000000" pitchFamily="2" charset="2"/>
              <a:buChar char="Ø"/>
              <a:defRPr/>
            </a:pPr>
            <a:r>
              <a:rPr lang="en-US" dirty="0">
                <a:solidFill>
                  <a:schemeClr val="tx1"/>
                </a:solidFill>
                <a:latin typeface="Arial" panose="020B0604020202020204" pitchFamily="34" charset="0"/>
                <a:ea typeface="Roboto" panose="02000000000000000000" pitchFamily="2" charset="0"/>
                <a:cs typeface="Arial" panose="020B0604020202020204" pitchFamily="34" charset="0"/>
              </a:rPr>
              <a:t>About AWP:  Our Core Values &amp; Operating Principles</a:t>
            </a:r>
          </a:p>
          <a:p>
            <a:pPr marL="285750" lvl="0" indent="-285750" algn="l" defTabSz="914400">
              <a:spcBef>
                <a:spcPts val="0"/>
              </a:spcBef>
              <a:buClrTx/>
              <a:buSzTx/>
              <a:buFont typeface="Wingdings" panose="05000000000000000000" pitchFamily="2" charset="2"/>
              <a:buChar char="Ø"/>
              <a:defRPr/>
            </a:pPr>
            <a:r>
              <a:rPr lang="en-US" dirty="0">
                <a:solidFill>
                  <a:schemeClr val="tx1"/>
                </a:solidFill>
                <a:latin typeface="Arial" panose="020B0604020202020204" pitchFamily="34" charset="0"/>
                <a:ea typeface="Roboto" panose="02000000000000000000" pitchFamily="2" charset="0"/>
                <a:cs typeface="Arial" panose="020B0604020202020204" pitchFamily="34" charset="0"/>
              </a:rPr>
              <a:t>AWP/AAA Agreements</a:t>
            </a:r>
          </a:p>
          <a:p>
            <a:pPr marL="742950" lvl="1" indent="-285750" algn="l" defTabSz="914400">
              <a:spcBef>
                <a:spcPts val="0"/>
              </a:spcBef>
              <a:buClrTx/>
              <a:buSzTx/>
              <a:buFont typeface="Wingdings" panose="05000000000000000000" pitchFamily="2" charset="2"/>
              <a:buChar char="Ø"/>
              <a:defRPr/>
            </a:pPr>
            <a:r>
              <a:rPr lang="en-US" sz="1800" dirty="0">
                <a:solidFill>
                  <a:schemeClr val="tx1"/>
                </a:solidFill>
                <a:latin typeface="Arial" panose="020B0604020202020204" pitchFamily="34" charset="0"/>
                <a:ea typeface="Roboto" panose="02000000000000000000" pitchFamily="2" charset="0"/>
                <a:cs typeface="Arial" panose="020B0604020202020204" pitchFamily="34" charset="0"/>
              </a:rPr>
              <a:t>Assessor Quality Assurance</a:t>
            </a:r>
          </a:p>
          <a:p>
            <a:pPr marL="742950" lvl="1" indent="-285750" algn="l" defTabSz="914400">
              <a:spcBef>
                <a:spcPts val="0"/>
              </a:spcBef>
              <a:buClrTx/>
              <a:buSzTx/>
              <a:buFont typeface="Wingdings" panose="05000000000000000000" pitchFamily="2" charset="2"/>
              <a:buChar char="Ø"/>
              <a:defRPr/>
            </a:pPr>
            <a:r>
              <a:rPr lang="en-US" sz="1800" dirty="0">
                <a:solidFill>
                  <a:schemeClr val="tx1"/>
                </a:solidFill>
                <a:latin typeface="Arial" panose="020B0604020202020204" pitchFamily="34" charset="0"/>
                <a:ea typeface="Roboto" panose="02000000000000000000" pitchFamily="2" charset="0"/>
                <a:cs typeface="Arial" panose="020B0604020202020204" pitchFamily="34" charset="0"/>
              </a:rPr>
              <a:t>Operational &amp; Backup Plans</a:t>
            </a:r>
          </a:p>
          <a:p>
            <a:pPr marL="285750" lvl="0" indent="-285750" algn="l" defTabSz="914400">
              <a:spcBef>
                <a:spcPts val="0"/>
              </a:spcBef>
              <a:buClrTx/>
              <a:buSzTx/>
              <a:buFont typeface="Wingdings" panose="05000000000000000000" pitchFamily="2" charset="2"/>
              <a:buChar char="Ø"/>
              <a:defRPr/>
            </a:pPr>
            <a:r>
              <a:rPr lang="en-US" dirty="0">
                <a:solidFill>
                  <a:schemeClr val="tx1"/>
                </a:solidFill>
                <a:latin typeface="Arial" panose="020B0604020202020204" pitchFamily="34" charset="0"/>
                <a:ea typeface="Roboto" panose="02000000000000000000" pitchFamily="2" charset="0"/>
                <a:cs typeface="Arial" panose="020B0604020202020204" pitchFamily="34" charset="0"/>
              </a:rPr>
              <a:t>AWP Website</a:t>
            </a:r>
          </a:p>
          <a:p>
            <a:pPr marL="285750" lvl="0" indent="-285750" algn="l" defTabSz="914400">
              <a:spcBef>
                <a:spcPts val="0"/>
              </a:spcBef>
              <a:buClrTx/>
              <a:buSzTx/>
              <a:buFont typeface="Wingdings" panose="05000000000000000000" pitchFamily="2" charset="2"/>
              <a:buChar char="Ø"/>
              <a:defRPr/>
            </a:pPr>
            <a:r>
              <a:rPr lang="en-US" dirty="0">
                <a:solidFill>
                  <a:schemeClr val="tx1"/>
                </a:solidFill>
                <a:latin typeface="Arial" panose="020B0604020202020204" pitchFamily="34" charset="0"/>
                <a:ea typeface="Roboto" panose="02000000000000000000" pitchFamily="2" charset="0"/>
                <a:cs typeface="Arial" panose="020B0604020202020204" pitchFamily="34" charset="0"/>
              </a:rPr>
              <a:t>FED Basics for Supervisors</a:t>
            </a:r>
          </a:p>
          <a:p>
            <a:pPr marL="285750" lvl="0" indent="-285750" algn="l" defTabSz="914400">
              <a:spcBef>
                <a:spcPts val="0"/>
              </a:spcBef>
              <a:buClrTx/>
              <a:buSzTx/>
              <a:buFont typeface="Wingdings" panose="05000000000000000000" pitchFamily="2" charset="2"/>
              <a:buChar char="Ø"/>
              <a:defRPr/>
            </a:pPr>
            <a:r>
              <a:rPr lang="en-US" dirty="0">
                <a:solidFill>
                  <a:schemeClr val="tx1"/>
                </a:solidFill>
                <a:latin typeface="Arial" panose="020B0604020202020204" pitchFamily="34" charset="0"/>
                <a:ea typeface="Roboto" panose="02000000000000000000" pitchFamily="2" charset="0"/>
                <a:cs typeface="Arial" panose="020B0604020202020204" pitchFamily="34" charset="0"/>
              </a:rPr>
              <a:t>PIA Basics for Supervisors</a:t>
            </a:r>
          </a:p>
          <a:p>
            <a:pPr marL="285750" lvl="0" indent="-285750" algn="l" defTabSz="914400">
              <a:spcBef>
                <a:spcPts val="0"/>
              </a:spcBef>
              <a:buClrTx/>
              <a:buSzTx/>
              <a:buFont typeface="Wingdings" panose="05000000000000000000" pitchFamily="2" charset="2"/>
              <a:buChar char="Ø"/>
              <a:defRPr/>
            </a:pPr>
            <a:r>
              <a:rPr lang="en-US" dirty="0">
                <a:solidFill>
                  <a:schemeClr val="tx1"/>
                </a:solidFill>
                <a:latin typeface="Arial" panose="020B0604020202020204" pitchFamily="34" charset="0"/>
                <a:ea typeface="Roboto" panose="02000000000000000000" pitchFamily="2" charset="0"/>
                <a:cs typeface="Arial" panose="020B0604020202020204" pitchFamily="34" charset="0"/>
              </a:rPr>
              <a:t>Reports</a:t>
            </a:r>
          </a:p>
          <a:p>
            <a:pPr marL="742950" lvl="1" indent="-285750" algn="l" defTabSz="914400">
              <a:spcBef>
                <a:spcPts val="0"/>
              </a:spcBef>
              <a:buClrTx/>
              <a:buSzTx/>
              <a:buFont typeface="Wingdings" panose="05000000000000000000" pitchFamily="2" charset="2"/>
              <a:buChar char="Ø"/>
              <a:defRPr/>
            </a:pPr>
            <a:r>
              <a:rPr lang="en-US" sz="1800" dirty="0">
                <a:solidFill>
                  <a:schemeClr val="tx1"/>
                </a:solidFill>
                <a:latin typeface="Arial" panose="020B0604020202020204" pitchFamily="34" charset="0"/>
                <a:ea typeface="Roboto" panose="02000000000000000000" pitchFamily="2" charset="0"/>
                <a:cs typeface="Arial" panose="020B0604020202020204" pitchFamily="34" charset="0"/>
              </a:rPr>
              <a:t>Invoices</a:t>
            </a:r>
          </a:p>
          <a:p>
            <a:pPr marL="742950" lvl="1" indent="-285750" algn="l" defTabSz="914400">
              <a:spcBef>
                <a:spcPts val="0"/>
              </a:spcBef>
              <a:buClrTx/>
              <a:buSzTx/>
              <a:buFont typeface="Wingdings" panose="05000000000000000000" pitchFamily="2" charset="2"/>
              <a:buChar char="Ø"/>
              <a:defRPr/>
            </a:pPr>
            <a:r>
              <a:rPr lang="en-US" sz="1800" dirty="0">
                <a:solidFill>
                  <a:schemeClr val="tx1"/>
                </a:solidFill>
                <a:latin typeface="Arial" panose="020B0604020202020204" pitchFamily="34" charset="0"/>
                <a:ea typeface="Roboto" panose="02000000000000000000" pitchFamily="2" charset="0"/>
                <a:cs typeface="Arial" panose="020B0604020202020204" pitchFamily="34" charset="0"/>
              </a:rPr>
              <a:t>Quality Assurance/Self-Monitoring</a:t>
            </a:r>
          </a:p>
          <a:p>
            <a:pPr marL="285750" lvl="0" indent="-285750" algn="l" defTabSz="914400">
              <a:spcBef>
                <a:spcPts val="0"/>
              </a:spcBef>
              <a:buClrTx/>
              <a:buSzTx/>
              <a:buFont typeface="Wingdings" panose="05000000000000000000" pitchFamily="2" charset="2"/>
              <a:buChar char="Ø"/>
              <a:defRPr/>
            </a:pPr>
            <a:r>
              <a:rPr lang="en-US" dirty="0">
                <a:solidFill>
                  <a:schemeClr val="tx1"/>
                </a:solidFill>
                <a:latin typeface="Arial" panose="020B0604020202020204" pitchFamily="34" charset="0"/>
                <a:ea typeface="Roboto" panose="02000000000000000000" pitchFamily="2" charset="0"/>
                <a:cs typeface="Arial" panose="020B0604020202020204" pitchFamily="34" charset="0"/>
              </a:rPr>
              <a:t>Desk Reviews</a:t>
            </a:r>
          </a:p>
          <a:p>
            <a:pPr marL="285750" lvl="0" indent="-285750" algn="l" defTabSz="914400">
              <a:spcBef>
                <a:spcPts val="0"/>
              </a:spcBef>
              <a:buClrTx/>
              <a:buSzTx/>
              <a:buFont typeface="Wingdings" panose="05000000000000000000" pitchFamily="2" charset="2"/>
              <a:buChar char="Ø"/>
              <a:defRPr/>
            </a:pPr>
            <a:r>
              <a:rPr lang="en-US" dirty="0">
                <a:solidFill>
                  <a:schemeClr val="tx1"/>
                </a:solidFill>
                <a:latin typeface="Arial" panose="020B0604020202020204" pitchFamily="34" charset="0"/>
                <a:ea typeface="Roboto" panose="02000000000000000000" pitchFamily="2" charset="0"/>
                <a:cs typeface="Arial" panose="020B0604020202020204" pitchFamily="34" charset="0"/>
              </a:rPr>
              <a:t>Correctional Facility FEDS</a:t>
            </a:r>
          </a:p>
          <a:p>
            <a:pPr marL="285750" lvl="0" indent="-285750" algn="l" defTabSz="914400">
              <a:spcBef>
                <a:spcPts val="0"/>
              </a:spcBef>
              <a:buClrTx/>
              <a:buSzTx/>
              <a:buFont typeface="Wingdings" panose="05000000000000000000" pitchFamily="2" charset="2"/>
              <a:buChar char="Ø"/>
              <a:defRPr/>
            </a:pPr>
            <a:r>
              <a:rPr lang="en-US" dirty="0">
                <a:solidFill>
                  <a:schemeClr val="tx1"/>
                </a:solidFill>
                <a:latin typeface="Arial" panose="020B0604020202020204" pitchFamily="34" charset="0"/>
                <a:ea typeface="Roboto" panose="02000000000000000000" pitchFamily="2" charset="0"/>
                <a:cs typeface="Arial" panose="020B0604020202020204" pitchFamily="34" charset="0"/>
              </a:rPr>
              <a:t>Assessment Staff &amp; PIA Users</a:t>
            </a:r>
          </a:p>
          <a:p>
            <a:pPr marL="285750" lvl="0" indent="-285750" algn="l" defTabSz="914400">
              <a:spcBef>
                <a:spcPts val="0"/>
              </a:spcBef>
              <a:buClrTx/>
              <a:buSzTx/>
              <a:buFont typeface="Wingdings" panose="05000000000000000000" pitchFamily="2" charset="2"/>
              <a:buChar char="Ø"/>
              <a:defRPr/>
            </a:pPr>
            <a:r>
              <a:rPr lang="en-US" dirty="0">
                <a:solidFill>
                  <a:schemeClr val="tx1"/>
                </a:solidFill>
                <a:latin typeface="Arial" panose="020B0604020202020204" pitchFamily="34" charset="0"/>
                <a:ea typeface="Roboto" panose="02000000000000000000" pitchFamily="2" charset="0"/>
                <a:cs typeface="Arial" panose="020B0604020202020204" pitchFamily="34" charset="0"/>
              </a:rPr>
              <a:t>Regional Conference Calls</a:t>
            </a:r>
          </a:p>
          <a:p>
            <a:pPr marL="285750" lvl="0" indent="-285750" algn="l" defTabSz="914400">
              <a:spcBef>
                <a:spcPts val="0"/>
              </a:spcBef>
              <a:buClrTx/>
              <a:buSzTx/>
              <a:buFont typeface="Wingdings" panose="05000000000000000000" pitchFamily="2" charset="2"/>
              <a:buChar char="Ø"/>
              <a:defRPr/>
            </a:pPr>
            <a:r>
              <a:rPr lang="en-US" dirty="0">
                <a:solidFill>
                  <a:schemeClr val="tx1"/>
                </a:solidFill>
                <a:latin typeface="Arial" panose="020B0604020202020204" pitchFamily="34" charset="0"/>
                <a:ea typeface="Roboto" panose="02000000000000000000" pitchFamily="2" charset="0"/>
                <a:cs typeface="Arial" panose="020B0604020202020204" pitchFamily="34" charset="0"/>
              </a:rPr>
              <a:t>Role of the QCSS</a:t>
            </a:r>
          </a:p>
          <a:p>
            <a:pPr marL="285750" lvl="0" indent="-285750" algn="l" defTabSz="914400">
              <a:spcBef>
                <a:spcPts val="0"/>
              </a:spcBef>
              <a:buClrTx/>
              <a:buSzTx/>
              <a:buFont typeface="Wingdings" panose="05000000000000000000" pitchFamily="2" charset="2"/>
              <a:buChar char="Ø"/>
              <a:defRPr/>
            </a:pPr>
            <a:r>
              <a:rPr lang="en-US" dirty="0">
                <a:solidFill>
                  <a:schemeClr val="tx1"/>
                </a:solidFill>
                <a:latin typeface="Arial" panose="020B0604020202020204" pitchFamily="34" charset="0"/>
                <a:ea typeface="Roboto" panose="02000000000000000000" pitchFamily="2" charset="0"/>
                <a:cs typeface="Arial" panose="020B0604020202020204" pitchFamily="34" charset="0"/>
              </a:rPr>
              <a:t>Contacts &amp; Questions </a:t>
            </a:r>
          </a:p>
          <a:p>
            <a:pPr lvl="0" algn="l" defTabSz="914400">
              <a:spcBef>
                <a:spcPts val="0"/>
              </a:spcBef>
              <a:buClrTx/>
              <a:buSzTx/>
              <a:defRPr/>
            </a:pPr>
            <a:endParaRPr lang="en-US"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endParaRPr>
          </a:p>
          <a:p>
            <a:endParaRPr lang="ru-RU"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ADEBD9F-AF5E-400C-B934-8CC2E2B2E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Tree>
    <p:extLst>
      <p:ext uri="{BB962C8B-B14F-4D97-AF65-F5344CB8AC3E}">
        <p14:creationId xmlns:p14="http://schemas.microsoft.com/office/powerpoint/2010/main" val="2705554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677334" y="405907"/>
            <a:ext cx="8596668" cy="338554"/>
          </a:xfrm>
        </p:spPr>
        <p:txBody>
          <a:bodyPr>
            <a:normAutofit fontScale="90000"/>
          </a:bodyPr>
          <a:lstStyle/>
          <a:p>
            <a:r>
              <a:rPr lang="en-US" sz="2000" b="1" dirty="0">
                <a:solidFill>
                  <a:schemeClr val="tx1"/>
                </a:solidFill>
                <a:latin typeface="Arial" panose="020B0604020202020204" pitchFamily="34" charset="0"/>
                <a:cs typeface="Arial" panose="020B0604020202020204" pitchFamily="34" charset="0"/>
              </a:rPr>
              <a:t>PIA Basics:  Reports</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6" name="TextBox 5">
            <a:extLst>
              <a:ext uri="{FF2B5EF4-FFF2-40B4-BE49-F238E27FC236}">
                <a16:creationId xmlns:a16="http://schemas.microsoft.com/office/drawing/2014/main" id="{BE173347-BCE0-45FE-94C0-1818F8E89DDA}"/>
              </a:ext>
            </a:extLst>
          </p:cNvPr>
          <p:cNvSpPr txBox="1"/>
          <p:nvPr/>
        </p:nvSpPr>
        <p:spPr>
          <a:xfrm>
            <a:off x="677334" y="969729"/>
            <a:ext cx="4520831"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FED and PASRR Completion Report</a:t>
            </a:r>
          </a:p>
        </p:txBody>
      </p:sp>
      <p:sp>
        <p:nvSpPr>
          <p:cNvPr id="7" name="Rectangle 6">
            <a:extLst>
              <a:ext uri="{FF2B5EF4-FFF2-40B4-BE49-F238E27FC236}">
                <a16:creationId xmlns:a16="http://schemas.microsoft.com/office/drawing/2014/main" id="{BB9FFB26-5FB3-4620-B69A-AED7BA4CE23E}"/>
              </a:ext>
            </a:extLst>
          </p:cNvPr>
          <p:cNvSpPr/>
          <p:nvPr/>
        </p:nvSpPr>
        <p:spPr>
          <a:xfrm>
            <a:off x="677334" y="3914348"/>
            <a:ext cx="9266583" cy="1100238"/>
          </a:xfrm>
          <a:prstGeom prst="rect">
            <a:avLst/>
          </a:prstGeom>
        </p:spPr>
        <p:txBody>
          <a:bodyPr wrap="square">
            <a:spAutoFit/>
          </a:bodyPr>
          <a:lstStyle/>
          <a:p>
            <a:pPr>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When this report is expanded to </a:t>
            </a:r>
            <a:r>
              <a:rPr lang="en-US" sz="1400" b="1" i="1" dirty="0">
                <a:latin typeface="Arial" panose="020B0604020202020204" pitchFamily="34" charset="0"/>
                <a:ea typeface="Calibri" panose="020F0502020204030204" pitchFamily="34" charset="0"/>
                <a:cs typeface="Arial" panose="020B0604020202020204" pitchFamily="34" charset="0"/>
              </a:rPr>
              <a:t>Detail </a:t>
            </a:r>
            <a:r>
              <a:rPr lang="en-US" sz="1400" dirty="0">
                <a:latin typeface="Arial" panose="020B0604020202020204" pitchFamily="34" charset="0"/>
                <a:ea typeface="Calibri" panose="020F0502020204030204" pitchFamily="34" charset="0"/>
                <a:cs typeface="Arial" panose="020B0604020202020204" pitchFamily="34" charset="0"/>
              </a:rPr>
              <a:t>Format:</a:t>
            </a:r>
          </a:p>
          <a:p>
            <a:pPr marL="285750" indent="-285750">
              <a:lnSpc>
                <a:spcPct val="107000"/>
              </a:lnSpc>
              <a:spcAft>
                <a:spcPts val="800"/>
              </a:spcAft>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It breaks down the information to include the applicant's PIA ID with dates, status, and program type. The detailed report helps monitor the status of FEDs and PASRRs to ensure they have been submitted or withdrawn.</a:t>
            </a:r>
            <a:r>
              <a:rPr lang="en-US" sz="1400" b="1" dirty="0">
                <a:latin typeface="Arial" panose="020B0604020202020204" pitchFamily="34" charset="0"/>
                <a:ea typeface="Calibri" panose="020F0502020204030204" pitchFamily="34" charset="0"/>
                <a:cs typeface="Arial" panose="020B0604020202020204" pitchFamily="34" charset="0"/>
              </a:rPr>
              <a:t> It also shows if your AAA released all HCBS FEDs to the IEB.</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A0D4AFE-DBEA-482E-A523-FBE99847A85F}"/>
              </a:ext>
            </a:extLst>
          </p:cNvPr>
          <p:cNvSpPr txBox="1"/>
          <p:nvPr/>
        </p:nvSpPr>
        <p:spPr>
          <a:xfrm>
            <a:off x="677334" y="1658757"/>
            <a:ext cx="9649423" cy="2031325"/>
          </a:xfrm>
          <a:prstGeom prst="rect">
            <a:avLst/>
          </a:prstGeom>
          <a:noFill/>
        </p:spPr>
        <p:txBody>
          <a:bodyPr wrap="square" rtlCol="0">
            <a:spAutoFit/>
          </a:bodyPr>
          <a:lstStyle/>
          <a:p>
            <a:r>
              <a:rPr lang="en-US" sz="1400" dirty="0">
                <a:latin typeface="Arial" panose="020B0604020202020204" pitchFamily="34" charset="0"/>
                <a:ea typeface="Calibri" panose="020F0502020204030204" pitchFamily="34" charset="0"/>
                <a:cs typeface="Arial" panose="020B0604020202020204" pitchFamily="34" charset="0"/>
              </a:rPr>
              <a:t>In </a:t>
            </a:r>
            <a:r>
              <a:rPr lang="en-US" sz="1400" b="1" i="1" dirty="0">
                <a:latin typeface="Arial" panose="020B0604020202020204" pitchFamily="34" charset="0"/>
                <a:ea typeface="Calibri" panose="020F0502020204030204" pitchFamily="34" charset="0"/>
                <a:cs typeface="Arial" panose="020B0604020202020204" pitchFamily="34" charset="0"/>
              </a:rPr>
              <a:t>Summary</a:t>
            </a:r>
            <a:r>
              <a:rPr lang="en-US" sz="1400" dirty="0">
                <a:latin typeface="Arial" panose="020B0604020202020204" pitchFamily="34" charset="0"/>
                <a:ea typeface="Calibri" panose="020F0502020204030204" pitchFamily="34" charset="0"/>
                <a:cs typeface="Arial" panose="020B0604020202020204" pitchFamily="34" charset="0"/>
              </a:rPr>
              <a:t> format, this report shows:</a:t>
            </a:r>
          </a:p>
          <a:p>
            <a:endParaRPr lang="en-US" sz="14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A breakdown of both FED and PASRR Total Requested Assessments.</a:t>
            </a:r>
          </a:p>
          <a:p>
            <a:pPr marL="285750" indent="-285750">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The Total Completed.</a:t>
            </a:r>
          </a:p>
          <a:p>
            <a:pPr marL="285750" indent="-285750">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Total Allow Excuses.</a:t>
            </a:r>
          </a:p>
          <a:p>
            <a:pPr marL="285750" indent="-285750">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Total FEDs Completed within 10 Business Days, and what PIA shows as the percentage completed within ten business days.</a:t>
            </a:r>
            <a:r>
              <a:rPr lang="en-US" sz="1400" i="1" dirty="0">
                <a:latin typeface="Arial" panose="020B0604020202020204" pitchFamily="34" charset="0"/>
                <a:ea typeface="Calibri" panose="020F0502020204030204" pitchFamily="34" charset="0"/>
                <a:cs typeface="Arial" panose="020B0604020202020204" pitchFamily="34" charset="0"/>
              </a:rPr>
              <a:t> This calculation should be done manually. See Reports Quick Reference Guide on the AWP website. </a:t>
            </a:r>
            <a:endParaRPr lang="en-US" sz="14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Total PASRRs Completed within 5 Business Days, and what PIA shows as the percentage completed within five business days. </a:t>
            </a:r>
            <a:r>
              <a:rPr lang="en-US" sz="1400" i="1" dirty="0">
                <a:latin typeface="Arial" panose="020B0604020202020204" pitchFamily="34" charset="0"/>
                <a:ea typeface="Calibri" panose="020F0502020204030204" pitchFamily="34" charset="0"/>
                <a:cs typeface="Arial" panose="020B0604020202020204" pitchFamily="34" charset="0"/>
              </a:rPr>
              <a:t>This calculation should be done manually. See Reports Quick Reference Guide on the AWP website.  </a:t>
            </a:r>
            <a:endParaRPr lang="en-US" sz="1400" dirty="0"/>
          </a:p>
        </p:txBody>
      </p:sp>
      <p:sp>
        <p:nvSpPr>
          <p:cNvPr id="3" name="TextBox 2">
            <a:extLst>
              <a:ext uri="{FF2B5EF4-FFF2-40B4-BE49-F238E27FC236}">
                <a16:creationId xmlns:a16="http://schemas.microsoft.com/office/drawing/2014/main" id="{8501BC57-9BEE-4DBA-827F-38EE0CFC7F27}"/>
              </a:ext>
            </a:extLst>
          </p:cNvPr>
          <p:cNvSpPr txBox="1"/>
          <p:nvPr/>
        </p:nvSpPr>
        <p:spPr>
          <a:xfrm>
            <a:off x="677335" y="5238852"/>
            <a:ext cx="9140434" cy="738664"/>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Unlike FEDs, the questions on the PASRR are not answered in PIA. Assessors only enter information for tracking and payment purposes. Please remind staff to hit the “Submit” button after entering the tracking data. PASRRs will show as pending and not be calculated into the agency’s total until submitted.  </a:t>
            </a:r>
          </a:p>
        </p:txBody>
      </p:sp>
    </p:spTree>
    <p:extLst>
      <p:ext uri="{BB962C8B-B14F-4D97-AF65-F5344CB8AC3E}">
        <p14:creationId xmlns:p14="http://schemas.microsoft.com/office/powerpoint/2010/main" val="131279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p:txBody>
          <a:bodyPr>
            <a:normAutofit/>
          </a:bodyPr>
          <a:lstStyle/>
          <a:p>
            <a:r>
              <a:rPr lang="en-US" sz="2000" b="1" dirty="0">
                <a:solidFill>
                  <a:schemeClr val="tx1"/>
                </a:solidFill>
                <a:latin typeface="Arial" panose="020B0604020202020204" pitchFamily="34" charset="0"/>
                <a:cs typeface="Arial" panose="020B0604020202020204" pitchFamily="34" charset="0"/>
              </a:rPr>
              <a:t>PIA Basics:  Reports</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6" name="TextBox 5">
            <a:extLst>
              <a:ext uri="{FF2B5EF4-FFF2-40B4-BE49-F238E27FC236}">
                <a16:creationId xmlns:a16="http://schemas.microsoft.com/office/drawing/2014/main" id="{438698E4-5309-4351-8F9D-978189DE5948}"/>
              </a:ext>
            </a:extLst>
          </p:cNvPr>
          <p:cNvSpPr txBox="1"/>
          <p:nvPr/>
        </p:nvSpPr>
        <p:spPr>
          <a:xfrm>
            <a:off x="677334" y="1356747"/>
            <a:ext cx="4520831"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Desk Review Report</a:t>
            </a:r>
          </a:p>
        </p:txBody>
      </p:sp>
      <p:sp>
        <p:nvSpPr>
          <p:cNvPr id="3" name="Rectangle 2">
            <a:extLst>
              <a:ext uri="{FF2B5EF4-FFF2-40B4-BE49-F238E27FC236}">
                <a16:creationId xmlns:a16="http://schemas.microsoft.com/office/drawing/2014/main" id="{6CA459B6-4B06-4860-B320-A3DCBEF0CDA1}"/>
              </a:ext>
            </a:extLst>
          </p:cNvPr>
          <p:cNvSpPr/>
          <p:nvPr/>
        </p:nvSpPr>
        <p:spPr>
          <a:xfrm>
            <a:off x="583712" y="3686761"/>
            <a:ext cx="9241918" cy="2369880"/>
          </a:xfrm>
          <a:prstGeom prst="rect">
            <a:avLst/>
          </a:prstGeom>
        </p:spPr>
        <p:txBody>
          <a:bodyPr wrap="square">
            <a:spAutoFit/>
          </a:bodyPr>
          <a:lstStyle/>
          <a:p>
            <a:pPr lvl="0" defTabSz="914400">
              <a:defRPr/>
            </a:pPr>
            <a:r>
              <a:rPr lang="en-US" b="1" dirty="0">
                <a:latin typeface="Arial" panose="020B0604020202020204" pitchFamily="34" charset="0"/>
                <a:ea typeface="Calibri" panose="020F0502020204030204" pitchFamily="34" charset="0"/>
                <a:cs typeface="Arial" panose="020B0604020202020204" pitchFamily="34" charset="0"/>
              </a:rPr>
              <a:t>Caution!!! </a:t>
            </a:r>
            <a:endParaRPr lang="en-US" b="1" dirty="0">
              <a:latin typeface="Arial" panose="020B0604020202020204" pitchFamily="34" charset="0"/>
              <a:cs typeface="Arial" panose="020B0604020202020204" pitchFamily="34" charset="0"/>
            </a:endParaRPr>
          </a:p>
          <a:p>
            <a:pPr lvl="0" defTabSz="914400">
              <a:defRPr/>
            </a:pPr>
            <a:endParaRPr lang="en-US" sz="1400" dirty="0">
              <a:latin typeface="Arial" panose="020B0604020202020204" pitchFamily="34" charset="0"/>
              <a:cs typeface="Arial" panose="020B0604020202020204" pitchFamily="34" charset="0"/>
            </a:endParaRPr>
          </a:p>
          <a:p>
            <a:pPr lvl="0" defTabSz="914400">
              <a:defRPr/>
            </a:pPr>
            <a:r>
              <a:rPr lang="en-US" sz="1400" dirty="0">
                <a:latin typeface="Arial" panose="020B0604020202020204" pitchFamily="34" charset="0"/>
                <a:ea typeface="Calibri" panose="020F0502020204030204" pitchFamily="34" charset="0"/>
                <a:cs typeface="Arial" panose="020B0604020202020204" pitchFamily="34" charset="0"/>
              </a:rPr>
              <a:t>*If a medical director review was requested for a priority desk review, it may not appear in your summary report totals. Therefore, AWP no longer recommends using the desk review summary report to complete your monthly invoice. Follow the invoice instructions provided in later slides instead. </a:t>
            </a:r>
          </a:p>
          <a:p>
            <a:pPr lvl="0" defTabSz="914400">
              <a:defRPr/>
            </a:pPr>
            <a:endParaRPr lang="en-US" sz="1400" dirty="0">
              <a:latin typeface="Arial" panose="020B0604020202020204" pitchFamily="34" charset="0"/>
              <a:cs typeface="Arial" panose="020B0604020202020204" pitchFamily="34" charset="0"/>
            </a:endParaRPr>
          </a:p>
          <a:p>
            <a:pPr lvl="0" defTabSz="914400">
              <a:defRPr/>
            </a:pPr>
            <a:r>
              <a:rPr lang="en-US" sz="1400" dirty="0">
                <a:latin typeface="Arial" panose="020B0604020202020204" pitchFamily="34" charset="0"/>
                <a:cs typeface="Arial" panose="020B0604020202020204" pitchFamily="34" charset="0"/>
              </a:rPr>
              <a:t>*Running the desk review report is not meant to replace checking for desk review alerts. Alerts should be checked several times throughout the week. Managing and reviewing desk review alerts are also covered in later slides.  </a:t>
            </a:r>
          </a:p>
          <a:p>
            <a:pPr lvl="0" defTabSz="914400">
              <a:defRPr/>
            </a:pPr>
            <a:endParaRPr lang="en-US" sz="1400" dirty="0">
              <a:latin typeface="Arial" panose="020B0604020202020204" pitchFamily="34" charset="0"/>
              <a:cs typeface="Arial" panose="020B0604020202020204" pitchFamily="34" charset="0"/>
            </a:endParaRPr>
          </a:p>
          <a:p>
            <a:endParaRPr lang="en-US" dirty="0">
              <a:solidFill>
                <a:srgbClr val="353D40"/>
              </a:solidFill>
              <a:latin typeface="Arial" panose="020B0604020202020204" pitchFamily="34" charset="0"/>
              <a:ea typeface="Roboto Medium" panose="02000000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70FDA806-5A56-4E0D-8259-B6F84B6773FB}"/>
              </a:ext>
            </a:extLst>
          </p:cNvPr>
          <p:cNvSpPr/>
          <p:nvPr/>
        </p:nvSpPr>
        <p:spPr>
          <a:xfrm>
            <a:off x="583712" y="2243369"/>
            <a:ext cx="9241918" cy="1330749"/>
          </a:xfrm>
          <a:prstGeom prst="rect">
            <a:avLst/>
          </a:prstGeom>
        </p:spPr>
        <p:txBody>
          <a:bodyPr wrap="square">
            <a:spAutoFit/>
          </a:bodyPr>
          <a:lstStyle/>
          <a:p>
            <a:pPr>
              <a:lnSpc>
                <a:spcPct val="107000"/>
              </a:lnSpc>
              <a:spcAft>
                <a:spcPts val="800"/>
              </a:spcAft>
            </a:pPr>
            <a:r>
              <a:rPr lang="en-US" sz="1400" dirty="0">
                <a:latin typeface="Arial" panose="020B0604020202020204" pitchFamily="34" charset="0"/>
                <a:ea typeface="Calibri" panose="020F0502020204030204" pitchFamily="34" charset="0"/>
                <a:cs typeface="Times New Roman" panose="02020603050405020304" pitchFamily="18" charset="0"/>
              </a:rPr>
              <a:t>The </a:t>
            </a:r>
            <a:r>
              <a:rPr lang="en-US" sz="1400" b="1" i="1" dirty="0">
                <a:latin typeface="Arial" panose="020B0604020202020204" pitchFamily="34" charset="0"/>
                <a:ea typeface="Calibri" panose="020F0502020204030204" pitchFamily="34" charset="0"/>
                <a:cs typeface="Times New Roman" panose="02020603050405020304" pitchFamily="18" charset="0"/>
              </a:rPr>
              <a:t>Summary</a:t>
            </a:r>
            <a:r>
              <a:rPr lang="en-US" sz="1400" dirty="0">
                <a:latin typeface="Arial" panose="020B0604020202020204" pitchFamily="34" charset="0"/>
                <a:ea typeface="Calibri" panose="020F0502020204030204" pitchFamily="34" charset="0"/>
                <a:cs typeface="Times New Roman" panose="02020603050405020304" pitchFamily="18" charset="0"/>
              </a:rPr>
              <a:t> report shows the total number of Desk Reviews In Progress, Withdrawn, Completed within 10 Business Days, and Completed Late. The PIA IDs are available when the Desk Review report is expanded to show the details or the </a:t>
            </a:r>
            <a:r>
              <a:rPr lang="en-US" sz="1400" b="1" dirty="0">
                <a:latin typeface="Arial" panose="020B0604020202020204" pitchFamily="34" charset="0"/>
                <a:ea typeface="Calibri" panose="020F0502020204030204" pitchFamily="34" charset="0"/>
                <a:cs typeface="Times New Roman" panose="02020603050405020304" pitchFamily="18" charset="0"/>
              </a:rPr>
              <a:t>Detail</a:t>
            </a:r>
            <a:r>
              <a:rPr lang="en-US" sz="1400" dirty="0">
                <a:latin typeface="Arial" panose="020B0604020202020204" pitchFamily="34" charset="0"/>
                <a:ea typeface="Calibri" panose="020F0502020204030204" pitchFamily="34" charset="0"/>
                <a:cs typeface="Times New Roman" panose="02020603050405020304" pitchFamily="18" charset="0"/>
              </a:rPr>
              <a:t> report is run from the menu. </a:t>
            </a:r>
            <a:r>
              <a:rPr lang="en-US" sz="1400" dirty="0">
                <a:latin typeface="Arial" panose="020B0604020202020204" pitchFamily="34" charset="0"/>
                <a:cs typeface="Arial" panose="020B0604020202020204" pitchFamily="34" charset="0"/>
              </a:rPr>
              <a:t>Regularly running this report, weekly at a minimum, will help ensure you have submitted or withdrawn all desk reviews and none are left in progress. </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3746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7309"/>
          </a:xfrm>
        </p:spPr>
        <p:txBody>
          <a:bodyPr>
            <a:noAutofit/>
          </a:bodyPr>
          <a:lstStyle/>
          <a:p>
            <a:r>
              <a:rPr lang="en-US" sz="2000" b="1" dirty="0">
                <a:solidFill>
                  <a:schemeClr val="tx1"/>
                </a:solidFill>
                <a:latin typeface="Arial" panose="020B0604020202020204" pitchFamily="34" charset="0"/>
                <a:cs typeface="Arial" panose="020B0604020202020204" pitchFamily="34" charset="0"/>
              </a:rPr>
              <a:t>PIA Basics: Reports </a:t>
            </a:r>
          </a:p>
        </p:txBody>
      </p:sp>
      <p:pic>
        <p:nvPicPr>
          <p:cNvPr id="5" name="Picture 4">
            <a:extLst>
              <a:ext uri="{FF2B5EF4-FFF2-40B4-BE49-F238E27FC236}">
                <a16:creationId xmlns:a16="http://schemas.microsoft.com/office/drawing/2014/main" id="{5B02C9F3-85D1-4E66-B20E-85D40F4E6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375" y="6041363"/>
            <a:ext cx="876190" cy="647619"/>
          </a:xfrm>
          <a:prstGeom prst="ellipse">
            <a:avLst/>
          </a:prstGeom>
          <a:ln>
            <a:noFill/>
          </a:ln>
          <a:effectLst>
            <a:softEdge rad="112500"/>
          </a:effectLst>
        </p:spPr>
      </p:pic>
      <p:sp>
        <p:nvSpPr>
          <p:cNvPr id="7" name="TextBox 6">
            <a:extLst>
              <a:ext uri="{FF2B5EF4-FFF2-40B4-BE49-F238E27FC236}">
                <a16:creationId xmlns:a16="http://schemas.microsoft.com/office/drawing/2014/main" id="{B1733B4A-7EBF-484F-AC6B-F66F18370552}"/>
              </a:ext>
            </a:extLst>
          </p:cNvPr>
          <p:cNvSpPr txBox="1"/>
          <p:nvPr/>
        </p:nvSpPr>
        <p:spPr>
          <a:xfrm>
            <a:off x="766786" y="1246909"/>
            <a:ext cx="4520831"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FED and PASRR Excuse Summary Reports</a:t>
            </a:r>
          </a:p>
        </p:txBody>
      </p:sp>
      <p:sp>
        <p:nvSpPr>
          <p:cNvPr id="8" name="TextBox 7">
            <a:extLst>
              <a:ext uri="{FF2B5EF4-FFF2-40B4-BE49-F238E27FC236}">
                <a16:creationId xmlns:a16="http://schemas.microsoft.com/office/drawing/2014/main" id="{1E57AC48-E9B6-4837-8285-2D1E41EEB2F1}"/>
              </a:ext>
            </a:extLst>
          </p:cNvPr>
          <p:cNvSpPr txBox="1"/>
          <p:nvPr/>
        </p:nvSpPr>
        <p:spPr>
          <a:xfrm>
            <a:off x="766785" y="4611999"/>
            <a:ext cx="8596668"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Excuse Reports allow you to monitor your staff’s use of late excuses easily and identify trends.  </a:t>
            </a:r>
          </a:p>
          <a:p>
            <a:endParaRPr lang="en-US"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31FFFEA-FD4A-4D51-BA52-3E1D158599FA}"/>
              </a:ext>
            </a:extLst>
          </p:cNvPr>
          <p:cNvSpPr/>
          <p:nvPr/>
        </p:nvSpPr>
        <p:spPr>
          <a:xfrm>
            <a:off x="722060" y="1942451"/>
            <a:ext cx="8507216" cy="95410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FED Excuse Report</a:t>
            </a:r>
          </a:p>
          <a:p>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This report shows all late excuse reasons for FEDs. It can be expanded to display detailed information for each consumer with a late FED submission.</a:t>
            </a:r>
          </a:p>
        </p:txBody>
      </p:sp>
      <p:sp>
        <p:nvSpPr>
          <p:cNvPr id="10" name="Rectangle 9">
            <a:extLst>
              <a:ext uri="{FF2B5EF4-FFF2-40B4-BE49-F238E27FC236}">
                <a16:creationId xmlns:a16="http://schemas.microsoft.com/office/drawing/2014/main" id="{900472BF-9294-4073-818F-29ED96F6FF50}"/>
              </a:ext>
            </a:extLst>
          </p:cNvPr>
          <p:cNvSpPr/>
          <p:nvPr/>
        </p:nvSpPr>
        <p:spPr>
          <a:xfrm>
            <a:off x="766785" y="3277225"/>
            <a:ext cx="8913927" cy="95410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PASRR Excuse Report</a:t>
            </a:r>
          </a:p>
          <a:p>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This report shows all late excuse reasons for PASRRs. It can be expanded to offer detailed information for each consumer with a late PASRR submission.  </a:t>
            </a:r>
            <a:endParaRPr lang="en-US" sz="1400" dirty="0">
              <a:solidFill>
                <a:srgbClr val="353D40"/>
              </a:solidFill>
              <a:latin typeface="Arial" panose="020B0604020202020204" pitchFamily="34" charset="0"/>
              <a:ea typeface="Roboto Medium" panose="02000000000000000000" pitchFamily="2" charset="0"/>
              <a:cs typeface="Arial" panose="020B0604020202020204" pitchFamily="34" charset="0"/>
            </a:endParaRPr>
          </a:p>
        </p:txBody>
      </p:sp>
    </p:spTree>
    <p:extLst>
      <p:ext uri="{BB962C8B-B14F-4D97-AF65-F5344CB8AC3E}">
        <p14:creationId xmlns:p14="http://schemas.microsoft.com/office/powerpoint/2010/main" val="3786876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D27F59-D975-4EB4-A3F3-3681523E3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375" y="6041363"/>
            <a:ext cx="876190" cy="647619"/>
          </a:xfrm>
          <a:prstGeom prst="ellipse">
            <a:avLst/>
          </a:prstGeom>
          <a:ln>
            <a:noFill/>
          </a:ln>
          <a:effectLst>
            <a:softEdge rad="112500"/>
          </a:effectLst>
        </p:spPr>
      </p:pic>
      <p:sp>
        <p:nvSpPr>
          <p:cNvPr id="5" name="Rectangle 4">
            <a:extLst>
              <a:ext uri="{FF2B5EF4-FFF2-40B4-BE49-F238E27FC236}">
                <a16:creationId xmlns:a16="http://schemas.microsoft.com/office/drawing/2014/main" id="{B2EB30D3-F259-4845-B3D1-ADF3024B7C9C}"/>
              </a:ext>
            </a:extLst>
          </p:cNvPr>
          <p:cNvSpPr/>
          <p:nvPr/>
        </p:nvSpPr>
        <p:spPr>
          <a:xfrm>
            <a:off x="615302" y="619814"/>
            <a:ext cx="2792041"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PIA Basics:  Reports</a:t>
            </a:r>
          </a:p>
        </p:txBody>
      </p:sp>
      <p:pic>
        <p:nvPicPr>
          <p:cNvPr id="6" name="Content Placeholder 4">
            <a:extLst>
              <a:ext uri="{FF2B5EF4-FFF2-40B4-BE49-F238E27FC236}">
                <a16:creationId xmlns:a16="http://schemas.microsoft.com/office/drawing/2014/main" id="{A411C606-DA71-44F4-93E8-F98AA4A9646C}"/>
              </a:ext>
            </a:extLst>
          </p:cNvPr>
          <p:cNvPicPr>
            <a:picLocks noGrp="1" noChangeAspect="1"/>
          </p:cNvPicPr>
          <p:nvPr>
            <p:ph idx="1"/>
          </p:nvPr>
        </p:nvPicPr>
        <p:blipFill>
          <a:blip r:embed="rId4"/>
          <a:stretch>
            <a:fillRect/>
          </a:stretch>
        </p:blipFill>
        <p:spPr>
          <a:xfrm>
            <a:off x="6006044" y="3429000"/>
            <a:ext cx="4995331" cy="2787618"/>
          </a:xfrm>
          <a:prstGeom prst="rect">
            <a:avLst/>
          </a:prstGeom>
          <a:solidFill>
            <a:schemeClr val="accent2">
              <a:lumMod val="20000"/>
              <a:lumOff val="80000"/>
            </a:schemeClr>
          </a:solidFill>
          <a:ln w="28575">
            <a:solidFill>
              <a:schemeClr val="accent2">
                <a:lumMod val="75000"/>
              </a:schemeClr>
            </a:solidFill>
          </a:ln>
        </p:spPr>
      </p:pic>
      <p:sp>
        <p:nvSpPr>
          <p:cNvPr id="7" name="Rectangle 6">
            <a:extLst>
              <a:ext uri="{FF2B5EF4-FFF2-40B4-BE49-F238E27FC236}">
                <a16:creationId xmlns:a16="http://schemas.microsoft.com/office/drawing/2014/main" id="{4B452E38-771E-4D50-A164-D9469E4EF453}"/>
              </a:ext>
            </a:extLst>
          </p:cNvPr>
          <p:cNvSpPr/>
          <p:nvPr/>
        </p:nvSpPr>
        <p:spPr>
          <a:xfrm>
            <a:off x="615302" y="1915085"/>
            <a:ext cx="5480697"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PIA offers several choices to explain why an assessment might be completed outside the required timeframe.  </a:t>
            </a:r>
          </a:p>
        </p:txBody>
      </p:sp>
      <p:sp>
        <p:nvSpPr>
          <p:cNvPr id="8" name="Rectangle 7">
            <a:extLst>
              <a:ext uri="{FF2B5EF4-FFF2-40B4-BE49-F238E27FC236}">
                <a16:creationId xmlns:a16="http://schemas.microsoft.com/office/drawing/2014/main" id="{70B4B4C0-1F63-49D1-9441-F8C16E08C85D}"/>
              </a:ext>
            </a:extLst>
          </p:cNvPr>
          <p:cNvSpPr/>
          <p:nvPr/>
        </p:nvSpPr>
        <p:spPr>
          <a:xfrm>
            <a:off x="615301" y="5672031"/>
            <a:ext cx="5480696"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Keep in mind that Assessor Unavailable Within Required Timeframe, Assessor Cancellation, or any IT issue are unacceptable since agencies must have backup plans.</a:t>
            </a:r>
          </a:p>
        </p:txBody>
      </p:sp>
      <p:sp>
        <p:nvSpPr>
          <p:cNvPr id="9" name="TextBox 8">
            <a:extLst>
              <a:ext uri="{FF2B5EF4-FFF2-40B4-BE49-F238E27FC236}">
                <a16:creationId xmlns:a16="http://schemas.microsoft.com/office/drawing/2014/main" id="{D29F0AA4-A272-41A3-91F0-C832C37473FB}"/>
              </a:ext>
            </a:extLst>
          </p:cNvPr>
          <p:cNvSpPr txBox="1"/>
          <p:nvPr/>
        </p:nvSpPr>
        <p:spPr>
          <a:xfrm>
            <a:off x="615301" y="4525536"/>
            <a:ext cx="5227232"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If the assessment was submitted late due to a PIA interface delay or glitch, the assessor should select </a:t>
            </a:r>
            <a:r>
              <a:rPr lang="en-US" sz="1400" b="1" dirty="0">
                <a:latin typeface="Arial" panose="020B0604020202020204" pitchFamily="34" charset="0"/>
                <a:cs typeface="Arial" panose="020B0604020202020204" pitchFamily="34" charset="0"/>
              </a:rPr>
              <a:t>“Other” </a:t>
            </a:r>
            <a:r>
              <a:rPr lang="en-US" sz="1400" dirty="0">
                <a:latin typeface="Arial" panose="020B0604020202020204" pitchFamily="34" charset="0"/>
                <a:cs typeface="Arial" panose="020B0604020202020204" pitchFamily="34" charset="0"/>
              </a:rPr>
              <a:t>and type in </a:t>
            </a:r>
            <a:r>
              <a:rPr lang="en-US" sz="1400" b="1" dirty="0">
                <a:latin typeface="Arial" panose="020B0604020202020204" pitchFamily="34" charset="0"/>
                <a:cs typeface="Arial" panose="020B0604020202020204" pitchFamily="34" charset="0"/>
              </a:rPr>
              <a:t>PIA Error. </a:t>
            </a:r>
            <a:r>
              <a:rPr lang="en-US" sz="1400" dirty="0">
                <a:latin typeface="Arial" panose="020B0604020202020204" pitchFamily="34" charset="0"/>
                <a:cs typeface="Arial" panose="020B0604020202020204" pitchFamily="34" charset="0"/>
              </a:rPr>
              <a:t>OLTL excludes these from AWP’s timeliness/performance measures.</a:t>
            </a:r>
          </a:p>
        </p:txBody>
      </p:sp>
      <p:sp>
        <p:nvSpPr>
          <p:cNvPr id="10" name="Rectangle 9">
            <a:extLst>
              <a:ext uri="{FF2B5EF4-FFF2-40B4-BE49-F238E27FC236}">
                <a16:creationId xmlns:a16="http://schemas.microsoft.com/office/drawing/2014/main" id="{70A9B455-612A-42E9-A050-FC4AF908EEC6}"/>
              </a:ext>
            </a:extLst>
          </p:cNvPr>
          <p:cNvSpPr/>
          <p:nvPr/>
        </p:nvSpPr>
        <p:spPr>
          <a:xfrm>
            <a:off x="615301" y="3439938"/>
            <a:ext cx="5061420" cy="95410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When using </a:t>
            </a:r>
            <a:r>
              <a:rPr lang="en-US" sz="1400" b="1" dirty="0">
                <a:latin typeface="Arial" panose="020B0604020202020204" pitchFamily="34" charset="0"/>
                <a:cs typeface="Arial" panose="020B0604020202020204" pitchFamily="34" charset="0"/>
              </a:rPr>
              <a:t>“Other,” </a:t>
            </a:r>
            <a:r>
              <a:rPr lang="en-US" sz="1400" dirty="0">
                <a:latin typeface="Arial" panose="020B0604020202020204" pitchFamily="34" charset="0"/>
                <a:cs typeface="Arial" panose="020B0604020202020204" pitchFamily="34" charset="0"/>
              </a:rPr>
              <a:t>assessors must include a substantive comment to explain why the assessment was overdue. “</a:t>
            </a:r>
            <a:r>
              <a:rPr lang="en-US" sz="1400" b="1" dirty="0">
                <a:latin typeface="Arial" panose="020B0604020202020204" pitchFamily="34" charset="0"/>
                <a:cs typeface="Arial" panose="020B0604020202020204" pitchFamily="34" charset="0"/>
              </a:rPr>
              <a:t>Other” </a:t>
            </a:r>
            <a:r>
              <a:rPr lang="en-US" sz="1400" dirty="0">
                <a:latin typeface="Arial" panose="020B0604020202020204" pitchFamily="34" charset="0"/>
                <a:cs typeface="Arial" panose="020B0604020202020204" pitchFamily="34" charset="0"/>
              </a:rPr>
              <a:t>should not be selected if the late reason fits one of the already available responses.  </a:t>
            </a:r>
          </a:p>
        </p:txBody>
      </p:sp>
      <p:sp>
        <p:nvSpPr>
          <p:cNvPr id="13" name="TextBox 12">
            <a:extLst>
              <a:ext uri="{FF2B5EF4-FFF2-40B4-BE49-F238E27FC236}">
                <a16:creationId xmlns:a16="http://schemas.microsoft.com/office/drawing/2014/main" id="{535E2094-3DA8-44AB-9B24-B99710646913}"/>
              </a:ext>
            </a:extLst>
          </p:cNvPr>
          <p:cNvSpPr txBox="1"/>
          <p:nvPr/>
        </p:nvSpPr>
        <p:spPr>
          <a:xfrm>
            <a:off x="618827" y="1172736"/>
            <a:ext cx="2869084"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Excuses/Late Assessments </a:t>
            </a:r>
          </a:p>
        </p:txBody>
      </p:sp>
      <p:sp>
        <p:nvSpPr>
          <p:cNvPr id="2" name="TextBox 1">
            <a:extLst>
              <a:ext uri="{FF2B5EF4-FFF2-40B4-BE49-F238E27FC236}">
                <a16:creationId xmlns:a16="http://schemas.microsoft.com/office/drawing/2014/main" id="{0E38E752-E9F5-106A-7963-72A40258199C}"/>
              </a:ext>
            </a:extLst>
          </p:cNvPr>
          <p:cNvSpPr txBox="1"/>
          <p:nvPr/>
        </p:nvSpPr>
        <p:spPr>
          <a:xfrm>
            <a:off x="615302" y="2552807"/>
            <a:ext cx="10961395" cy="738664"/>
          </a:xfrm>
          <a:prstGeom prst="rect">
            <a:avLst/>
          </a:prstGeom>
          <a:noFill/>
        </p:spPr>
        <p:txBody>
          <a:bodyPr wrap="square" rtlCol="0">
            <a:spAutoFit/>
          </a:bodyPr>
          <a:lstStyle/>
          <a:p>
            <a:r>
              <a:rPr lang="en-US" sz="1400" dirty="0"/>
              <a:t>When using "</a:t>
            </a:r>
            <a:r>
              <a:rPr lang="en-US" sz="1400" b="1" dirty="0"/>
              <a:t>Inaccurate Contact information given at time of referral</a:t>
            </a:r>
            <a:r>
              <a:rPr lang="en-US" sz="1400" dirty="0"/>
              <a:t>," we need to be able to verify whether information was changed in the change history or in the Case Management section, whether the OU was transferred. If you indicate that a FED is late due to being unable to reach the consumer, the tracking form needs to be attached to PIA and/or the Mosley vs. Alexander letter.</a:t>
            </a:r>
          </a:p>
        </p:txBody>
      </p:sp>
    </p:spTree>
    <p:extLst>
      <p:ext uri="{BB962C8B-B14F-4D97-AF65-F5344CB8AC3E}">
        <p14:creationId xmlns:p14="http://schemas.microsoft.com/office/powerpoint/2010/main" val="2405477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381000" y="401550"/>
            <a:ext cx="8484704" cy="374374"/>
          </a:xfrm>
        </p:spPr>
        <p:txBody>
          <a:bodyPr>
            <a:normAutofit fontScale="90000"/>
          </a:bodyPr>
          <a:lstStyle/>
          <a:p>
            <a:r>
              <a:rPr lang="en-US" sz="2000" b="1" dirty="0">
                <a:solidFill>
                  <a:schemeClr val="tx1"/>
                </a:solidFill>
                <a:latin typeface="Arial" panose="020B0604020202020204" pitchFamily="34" charset="0"/>
                <a:cs typeface="Arial" panose="020B0604020202020204" pitchFamily="34" charset="0"/>
              </a:rPr>
              <a:t>PIA Basics:  Reports</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90245F29-DED7-43EC-9018-B5FB7D171E9F}"/>
              </a:ext>
            </a:extLst>
          </p:cNvPr>
          <p:cNvSpPr txBox="1"/>
          <p:nvPr/>
        </p:nvSpPr>
        <p:spPr>
          <a:xfrm>
            <a:off x="380999" y="907252"/>
            <a:ext cx="5431325"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Monthly Invoices – FED and PASRR</a:t>
            </a:r>
          </a:p>
        </p:txBody>
      </p:sp>
      <p:sp>
        <p:nvSpPr>
          <p:cNvPr id="3" name="TextBox 2">
            <a:extLst>
              <a:ext uri="{FF2B5EF4-FFF2-40B4-BE49-F238E27FC236}">
                <a16:creationId xmlns:a16="http://schemas.microsoft.com/office/drawing/2014/main" id="{43245927-4991-41B3-9843-259D92148C59}"/>
              </a:ext>
            </a:extLst>
          </p:cNvPr>
          <p:cNvSpPr txBox="1"/>
          <p:nvPr/>
        </p:nvSpPr>
        <p:spPr>
          <a:xfrm>
            <a:off x="293481" y="1548395"/>
            <a:ext cx="8621486"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FED and PASRR Completion </a:t>
            </a:r>
            <a:r>
              <a:rPr lang="en-US" sz="1400" b="1" i="1" dirty="0">
                <a:latin typeface="Arial" panose="020B0604020202020204" pitchFamily="34" charset="0"/>
                <a:cs typeface="Arial" panose="020B0604020202020204" pitchFamily="34" charset="0"/>
              </a:rPr>
              <a:t>Summary</a:t>
            </a:r>
            <a:r>
              <a:rPr lang="en-US" sz="1400" dirty="0">
                <a:latin typeface="Arial" panose="020B0604020202020204" pitchFamily="34" charset="0"/>
                <a:cs typeface="Arial" panose="020B0604020202020204" pitchFamily="34" charset="0"/>
              </a:rPr>
              <a:t> Report shows the total number of FED and PASRR assessments completed within the specified dates. </a:t>
            </a:r>
          </a:p>
        </p:txBody>
      </p:sp>
      <p:pic>
        <p:nvPicPr>
          <p:cNvPr id="6" name="Picture 5">
            <a:extLst>
              <a:ext uri="{FF2B5EF4-FFF2-40B4-BE49-F238E27FC236}">
                <a16:creationId xmlns:a16="http://schemas.microsoft.com/office/drawing/2014/main" id="{E652424D-F812-48C7-83E3-835971BC506F}"/>
              </a:ext>
            </a:extLst>
          </p:cNvPr>
          <p:cNvPicPr>
            <a:picLocks noChangeAspect="1"/>
          </p:cNvPicPr>
          <p:nvPr/>
        </p:nvPicPr>
        <p:blipFill>
          <a:blip r:embed="rId4"/>
          <a:stretch>
            <a:fillRect/>
          </a:stretch>
        </p:blipFill>
        <p:spPr>
          <a:xfrm>
            <a:off x="407559" y="4020223"/>
            <a:ext cx="8244212" cy="1425115"/>
          </a:xfrm>
          <a:prstGeom prst="rect">
            <a:avLst/>
          </a:prstGeom>
        </p:spPr>
      </p:pic>
      <p:sp>
        <p:nvSpPr>
          <p:cNvPr id="7" name="Arrow: Down 6">
            <a:extLst>
              <a:ext uri="{FF2B5EF4-FFF2-40B4-BE49-F238E27FC236}">
                <a16:creationId xmlns:a16="http://schemas.microsoft.com/office/drawing/2014/main" id="{C5F799F5-2272-4C07-BA3C-A4EFBD233091}"/>
              </a:ext>
            </a:extLst>
          </p:cNvPr>
          <p:cNvSpPr/>
          <p:nvPr/>
        </p:nvSpPr>
        <p:spPr>
          <a:xfrm>
            <a:off x="1855367" y="4297632"/>
            <a:ext cx="335104" cy="60148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22437379-915B-4C4D-BA03-BB4F622DD90B}"/>
              </a:ext>
            </a:extLst>
          </p:cNvPr>
          <p:cNvSpPr/>
          <p:nvPr/>
        </p:nvSpPr>
        <p:spPr>
          <a:xfrm>
            <a:off x="5928448" y="4277231"/>
            <a:ext cx="335104" cy="60148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F65CCFA-240A-4296-A2B5-B15BD160330D}"/>
              </a:ext>
            </a:extLst>
          </p:cNvPr>
          <p:cNvSpPr txBox="1"/>
          <p:nvPr/>
        </p:nvSpPr>
        <p:spPr>
          <a:xfrm>
            <a:off x="293481" y="2210256"/>
            <a:ext cx="8472368" cy="1600438"/>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Open the FED and PASRR Completion </a:t>
            </a:r>
            <a:r>
              <a:rPr lang="en-US" sz="1400" b="1" dirty="0">
                <a:latin typeface="Arial" panose="020B0604020202020204" pitchFamily="34" charset="0"/>
                <a:cs typeface="Arial" panose="020B0604020202020204" pitchFamily="34" charset="0"/>
              </a:rPr>
              <a:t>Summary</a:t>
            </a:r>
            <a:r>
              <a:rPr lang="en-US" sz="1400" dirty="0">
                <a:latin typeface="Arial" panose="020B0604020202020204" pitchFamily="34" charset="0"/>
                <a:cs typeface="Arial" panose="020B0604020202020204" pitchFamily="34" charset="0"/>
              </a:rPr>
              <a:t> Report.</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Enter the start date of the month</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Enter the end date of the month</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Hit the View Report button</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Use the figures in the </a:t>
            </a:r>
            <a:r>
              <a:rPr lang="en-US" sz="1400" b="1" dirty="0">
                <a:latin typeface="Arial" panose="020B0604020202020204" pitchFamily="34" charset="0"/>
                <a:cs typeface="Arial" panose="020B0604020202020204" pitchFamily="34" charset="0"/>
              </a:rPr>
              <a:t>Total Completed </a:t>
            </a:r>
            <a:r>
              <a:rPr lang="en-US" sz="1400" dirty="0">
                <a:latin typeface="Arial" panose="020B0604020202020204" pitchFamily="34" charset="0"/>
                <a:cs typeface="Arial" panose="020B0604020202020204" pitchFamily="34" charset="0"/>
              </a:rPr>
              <a:t>columns for your invoice.</a:t>
            </a:r>
          </a:p>
          <a:p>
            <a:pPr marL="742950" lvl="1"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 this example, the AAA completed 67 FEDs and 2 PASRRs during the selected dates.  </a:t>
            </a:r>
          </a:p>
        </p:txBody>
      </p:sp>
      <p:sp>
        <p:nvSpPr>
          <p:cNvPr id="16" name="TextBox 15">
            <a:extLst>
              <a:ext uri="{FF2B5EF4-FFF2-40B4-BE49-F238E27FC236}">
                <a16:creationId xmlns:a16="http://schemas.microsoft.com/office/drawing/2014/main" id="{9A257857-82B0-488B-BB99-66FFEC02E75B}"/>
              </a:ext>
            </a:extLst>
          </p:cNvPr>
          <p:cNvSpPr txBox="1"/>
          <p:nvPr/>
        </p:nvSpPr>
        <p:spPr>
          <a:xfrm>
            <a:off x="407559" y="5549774"/>
            <a:ext cx="835829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totals columns contain a hyperlink. When clicked, it will expand to include details such as the person’s name, PIA ID,  requested date, due date, completion/withdrawn date, status, and late excuses. </a:t>
            </a:r>
          </a:p>
        </p:txBody>
      </p:sp>
    </p:spTree>
    <p:extLst>
      <p:ext uri="{BB962C8B-B14F-4D97-AF65-F5344CB8AC3E}">
        <p14:creationId xmlns:p14="http://schemas.microsoft.com/office/powerpoint/2010/main" val="2936414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4D2705-FBBD-4DBA-9414-19AD1A562614}"/>
              </a:ext>
            </a:extLst>
          </p:cNvPr>
          <p:cNvSpPr/>
          <p:nvPr/>
        </p:nvSpPr>
        <p:spPr>
          <a:xfrm>
            <a:off x="445892" y="374386"/>
            <a:ext cx="244592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PIA Basics:  Reports</a:t>
            </a:r>
            <a:endParaRPr lang="en-US" dirty="0"/>
          </a:p>
        </p:txBody>
      </p:sp>
      <p:sp>
        <p:nvSpPr>
          <p:cNvPr id="3" name="TextBox 2">
            <a:extLst>
              <a:ext uri="{FF2B5EF4-FFF2-40B4-BE49-F238E27FC236}">
                <a16:creationId xmlns:a16="http://schemas.microsoft.com/office/drawing/2014/main" id="{E1B75C4E-B3DA-4010-9CCD-6F92AA04E551}"/>
              </a:ext>
            </a:extLst>
          </p:cNvPr>
          <p:cNvSpPr txBox="1"/>
          <p:nvPr/>
        </p:nvSpPr>
        <p:spPr>
          <a:xfrm>
            <a:off x="518320" y="845211"/>
            <a:ext cx="5431325"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Monthly Invoices – Desk Reviews</a:t>
            </a:r>
          </a:p>
        </p:txBody>
      </p:sp>
      <p:sp>
        <p:nvSpPr>
          <p:cNvPr id="4" name="TextBox 3">
            <a:extLst>
              <a:ext uri="{FF2B5EF4-FFF2-40B4-BE49-F238E27FC236}">
                <a16:creationId xmlns:a16="http://schemas.microsoft.com/office/drawing/2014/main" id="{16D5A074-236B-42AE-BCE6-E7210B923BD9}"/>
              </a:ext>
            </a:extLst>
          </p:cNvPr>
          <p:cNvSpPr txBox="1"/>
          <p:nvPr/>
        </p:nvSpPr>
        <p:spPr>
          <a:xfrm>
            <a:off x="445892" y="1553955"/>
            <a:ext cx="8863343"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invoice purposes, please use the Desk Review </a:t>
            </a:r>
            <a:r>
              <a:rPr lang="en-US" sz="1400" b="1" dirty="0">
                <a:latin typeface="Arial" panose="020B0604020202020204" pitchFamily="34" charset="0"/>
                <a:cs typeface="Arial" panose="020B0604020202020204" pitchFamily="34" charset="0"/>
              </a:rPr>
              <a:t>Detail</a:t>
            </a:r>
            <a:r>
              <a:rPr lang="en-US" sz="1400" dirty="0">
                <a:latin typeface="Arial" panose="020B0604020202020204" pitchFamily="34" charset="0"/>
                <a:cs typeface="Arial" panose="020B0604020202020204" pitchFamily="34" charset="0"/>
              </a:rPr>
              <a:t> Report and filter it according to the instructions below. This will ensure that all desk reviews completed by your AAA are captured. </a:t>
            </a:r>
          </a:p>
        </p:txBody>
      </p:sp>
      <p:sp>
        <p:nvSpPr>
          <p:cNvPr id="5" name="TextBox 4">
            <a:extLst>
              <a:ext uri="{FF2B5EF4-FFF2-40B4-BE49-F238E27FC236}">
                <a16:creationId xmlns:a16="http://schemas.microsoft.com/office/drawing/2014/main" id="{CBF6534F-6873-433B-993D-7ECC610FD367}"/>
              </a:ext>
            </a:extLst>
          </p:cNvPr>
          <p:cNvSpPr txBox="1"/>
          <p:nvPr/>
        </p:nvSpPr>
        <p:spPr>
          <a:xfrm>
            <a:off x="445892" y="2281832"/>
            <a:ext cx="9062519" cy="2246769"/>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Open the Desk Review Detail Report. </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Backdate the report by a few months. For example, if you are doing your invoice for May 2023, use the dates 3/1/2023 to 5/31/2023.</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Export the report to Excel.</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Open the Excel report and filter these two columns. </a:t>
            </a:r>
          </a:p>
          <a:p>
            <a:pPr marL="1200150" lvl="2"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Under </a:t>
            </a:r>
            <a:r>
              <a:rPr lang="en-US" sz="1400" b="1" dirty="0">
                <a:latin typeface="Arial" panose="020B0604020202020204" pitchFamily="34" charset="0"/>
                <a:cs typeface="Arial" panose="020B0604020202020204" pitchFamily="34" charset="0"/>
              </a:rPr>
              <a:t>Completion/Withdraw Date, </a:t>
            </a:r>
            <a:r>
              <a:rPr lang="en-US" sz="1400" dirty="0">
                <a:latin typeface="Arial" panose="020B0604020202020204" pitchFamily="34" charset="0"/>
                <a:cs typeface="Arial" panose="020B0604020202020204" pitchFamily="34" charset="0"/>
              </a:rPr>
              <a:t>select May.</a:t>
            </a:r>
          </a:p>
          <a:p>
            <a:pPr marL="1200150" lvl="2"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Under </a:t>
            </a:r>
            <a:r>
              <a:rPr lang="en-US" sz="1400" b="1" dirty="0">
                <a:latin typeface="Arial" panose="020B0604020202020204" pitchFamily="34" charset="0"/>
                <a:cs typeface="Arial" panose="020B0604020202020204" pitchFamily="34" charset="0"/>
              </a:rPr>
              <a:t>Status</a:t>
            </a:r>
            <a:r>
              <a:rPr lang="en-US" sz="1400" dirty="0">
                <a:latin typeface="Arial" panose="020B0604020202020204" pitchFamily="34" charset="0"/>
                <a:cs typeface="Arial" panose="020B0604020202020204" pitchFamily="34" charset="0"/>
              </a:rPr>
              <a:t>, select the boxes that state MDR Completed, MDR Requested, and Submitted. Exclude any that were Withdrawn. Hit Ok.</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Now look at the bottom left corner of your report to find the number of desk reviews to include on your invoice. In this example, the total would be 514. </a:t>
            </a:r>
          </a:p>
        </p:txBody>
      </p:sp>
      <p:pic>
        <p:nvPicPr>
          <p:cNvPr id="6" name="Picture 5">
            <a:extLst>
              <a:ext uri="{FF2B5EF4-FFF2-40B4-BE49-F238E27FC236}">
                <a16:creationId xmlns:a16="http://schemas.microsoft.com/office/drawing/2014/main" id="{FA01C3CB-B2BB-4040-9BB7-3B4E5DF1E8F4}"/>
              </a:ext>
            </a:extLst>
          </p:cNvPr>
          <p:cNvPicPr>
            <a:picLocks noChangeAspect="1"/>
          </p:cNvPicPr>
          <p:nvPr/>
        </p:nvPicPr>
        <p:blipFill>
          <a:blip r:embed="rId3"/>
          <a:stretch>
            <a:fillRect/>
          </a:stretch>
        </p:blipFill>
        <p:spPr>
          <a:xfrm>
            <a:off x="3491572" y="2887412"/>
            <a:ext cx="428625" cy="295275"/>
          </a:xfrm>
          <a:prstGeom prst="rect">
            <a:avLst/>
          </a:prstGeom>
        </p:spPr>
      </p:pic>
      <p:pic>
        <p:nvPicPr>
          <p:cNvPr id="7" name="Picture 6" descr="cid:image001.jpg@01D99534.0C3D6B10">
            <a:extLst>
              <a:ext uri="{FF2B5EF4-FFF2-40B4-BE49-F238E27FC236}">
                <a16:creationId xmlns:a16="http://schemas.microsoft.com/office/drawing/2014/main" id="{8BE9F48C-9AFF-481F-AB3E-48BC58C06714}"/>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66394" y="5044965"/>
            <a:ext cx="2933700" cy="518160"/>
          </a:xfrm>
          <a:prstGeom prst="rect">
            <a:avLst/>
          </a:prstGeom>
          <a:noFill/>
          <a:ln>
            <a:noFill/>
          </a:ln>
        </p:spPr>
      </p:pic>
      <p:sp>
        <p:nvSpPr>
          <p:cNvPr id="8" name="Arrow: Down 7">
            <a:extLst>
              <a:ext uri="{FF2B5EF4-FFF2-40B4-BE49-F238E27FC236}">
                <a16:creationId xmlns:a16="http://schemas.microsoft.com/office/drawing/2014/main" id="{70D070BC-2FC2-4477-9BCB-DDADF78C928A}"/>
              </a:ext>
            </a:extLst>
          </p:cNvPr>
          <p:cNvSpPr/>
          <p:nvPr/>
        </p:nvSpPr>
        <p:spPr>
          <a:xfrm>
            <a:off x="1668855" y="4693794"/>
            <a:ext cx="334645" cy="6013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8">
            <a:extLst>
              <a:ext uri="{FF2B5EF4-FFF2-40B4-BE49-F238E27FC236}">
                <a16:creationId xmlns:a16="http://schemas.microsoft.com/office/drawing/2014/main" id="{0A10319F-E24D-4953-9910-23B9E33D4EAF}"/>
              </a:ext>
            </a:extLst>
          </p:cNvPr>
          <p:cNvSpPr txBox="1"/>
          <p:nvPr/>
        </p:nvSpPr>
        <p:spPr>
          <a:xfrm>
            <a:off x="518320" y="5914296"/>
            <a:ext cx="864378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*See Desk Review Detail Report Quick Reference Guide on the AWP website for detailed instructions. </a:t>
            </a:r>
          </a:p>
        </p:txBody>
      </p:sp>
    </p:spTree>
    <p:extLst>
      <p:ext uri="{BB962C8B-B14F-4D97-AF65-F5344CB8AC3E}">
        <p14:creationId xmlns:p14="http://schemas.microsoft.com/office/powerpoint/2010/main" val="429541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p:txBody>
          <a:bodyPr>
            <a:normAutofit/>
          </a:bodyPr>
          <a:lstStyle/>
          <a:p>
            <a:r>
              <a:rPr lang="en-US" sz="2000" b="1" dirty="0">
                <a:solidFill>
                  <a:schemeClr val="tx1"/>
                </a:solidFill>
                <a:latin typeface="Arial" panose="020B0604020202020204" pitchFamily="34" charset="0"/>
                <a:cs typeface="Arial" panose="020B0604020202020204" pitchFamily="34" charset="0"/>
              </a:rPr>
              <a:t>PIA Basics: Reports </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6" name="TextBox 5">
            <a:extLst>
              <a:ext uri="{FF2B5EF4-FFF2-40B4-BE49-F238E27FC236}">
                <a16:creationId xmlns:a16="http://schemas.microsoft.com/office/drawing/2014/main" id="{EAE569DB-C1E0-474D-BC68-7EAB7C0E48BD}"/>
              </a:ext>
            </a:extLst>
          </p:cNvPr>
          <p:cNvSpPr txBox="1"/>
          <p:nvPr/>
        </p:nvSpPr>
        <p:spPr>
          <a:xfrm>
            <a:off x="583652" y="2900861"/>
            <a:ext cx="853832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Invoices are due to AWP no later than the 5</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business day of the following month and should be emailed to </a:t>
            </a:r>
            <a:r>
              <a:rPr lang="en-US" sz="1400" b="1"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fedbilling@agingwellpa.org</a:t>
            </a:r>
            <a:r>
              <a:rPr lang="en-US" sz="1400" b="1" dirty="0">
                <a:solidFill>
                  <a:srgbClr val="0070C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Be sure to copy your QCSS on the email.  </a:t>
            </a:r>
          </a:p>
        </p:txBody>
      </p:sp>
      <p:sp>
        <p:nvSpPr>
          <p:cNvPr id="8" name="TextBox 7">
            <a:extLst>
              <a:ext uri="{FF2B5EF4-FFF2-40B4-BE49-F238E27FC236}">
                <a16:creationId xmlns:a16="http://schemas.microsoft.com/office/drawing/2014/main" id="{999C3F08-464E-4534-BD1E-1F3FF13854EE}"/>
              </a:ext>
            </a:extLst>
          </p:cNvPr>
          <p:cNvSpPr txBox="1"/>
          <p:nvPr/>
        </p:nvSpPr>
        <p:spPr>
          <a:xfrm>
            <a:off x="614756" y="1905950"/>
            <a:ext cx="8663475"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Monthly invoices must be submitted using AWP’s Invoice Template and signed electronically by any authorized representative of your AAA. If your AAA completed any appeals during the month, the Appeal Tracking Sheet must accompany your invoice.</a:t>
            </a:r>
          </a:p>
        </p:txBody>
      </p:sp>
      <p:sp>
        <p:nvSpPr>
          <p:cNvPr id="9" name="TextBox 8">
            <a:extLst>
              <a:ext uri="{FF2B5EF4-FFF2-40B4-BE49-F238E27FC236}">
                <a16:creationId xmlns:a16="http://schemas.microsoft.com/office/drawing/2014/main" id="{D97D819B-E4B5-4C97-8BFA-2534C5609178}"/>
              </a:ext>
            </a:extLst>
          </p:cNvPr>
          <p:cNvSpPr txBox="1"/>
          <p:nvPr/>
        </p:nvSpPr>
        <p:spPr>
          <a:xfrm>
            <a:off x="599204" y="3776155"/>
            <a:ext cx="8507216"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If there are discrepancies between the invoice and PIA report numbers, you must explain and include the PIA IDs (duplicates, errors, etc.)</a:t>
            </a:r>
          </a:p>
        </p:txBody>
      </p:sp>
      <p:sp>
        <p:nvSpPr>
          <p:cNvPr id="11" name="TextBox 10">
            <a:extLst>
              <a:ext uri="{FF2B5EF4-FFF2-40B4-BE49-F238E27FC236}">
                <a16:creationId xmlns:a16="http://schemas.microsoft.com/office/drawing/2014/main" id="{480291D9-5910-4983-AFDD-DFDC64B6D486}"/>
              </a:ext>
            </a:extLst>
          </p:cNvPr>
          <p:cNvSpPr txBox="1"/>
          <p:nvPr/>
        </p:nvSpPr>
        <p:spPr>
          <a:xfrm>
            <a:off x="614756" y="4717644"/>
            <a:ext cx="863237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Your QCSS will make the final determination when approving your invoice for payment.  </a:t>
            </a:r>
          </a:p>
        </p:txBody>
      </p:sp>
      <p:sp>
        <p:nvSpPr>
          <p:cNvPr id="12" name="TextBox 11">
            <a:extLst>
              <a:ext uri="{FF2B5EF4-FFF2-40B4-BE49-F238E27FC236}">
                <a16:creationId xmlns:a16="http://schemas.microsoft.com/office/drawing/2014/main" id="{1B6AA31E-D680-4312-8DBF-B17A662055DA}"/>
              </a:ext>
            </a:extLst>
          </p:cNvPr>
          <p:cNvSpPr txBox="1"/>
          <p:nvPr/>
        </p:nvSpPr>
        <p:spPr>
          <a:xfrm>
            <a:off x="677334" y="1100723"/>
            <a:ext cx="3067352"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Monthly Invoices (Continued) </a:t>
            </a:r>
          </a:p>
        </p:txBody>
      </p:sp>
    </p:spTree>
    <p:extLst>
      <p:ext uri="{BB962C8B-B14F-4D97-AF65-F5344CB8AC3E}">
        <p14:creationId xmlns:p14="http://schemas.microsoft.com/office/powerpoint/2010/main" val="2178217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674914" y="609600"/>
            <a:ext cx="8599088" cy="413657"/>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PIA Basics:  Reports </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8" name="TextBox 7">
            <a:extLst>
              <a:ext uri="{FF2B5EF4-FFF2-40B4-BE49-F238E27FC236}">
                <a16:creationId xmlns:a16="http://schemas.microsoft.com/office/drawing/2014/main" id="{B2016336-10D3-4C71-8747-6D879762CF70}"/>
              </a:ext>
            </a:extLst>
          </p:cNvPr>
          <p:cNvSpPr txBox="1"/>
          <p:nvPr/>
        </p:nvSpPr>
        <p:spPr>
          <a:xfrm>
            <a:off x="677333" y="1100723"/>
            <a:ext cx="3851123"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Quality Assurance/Self-Monitoring </a:t>
            </a:r>
          </a:p>
        </p:txBody>
      </p:sp>
      <p:sp>
        <p:nvSpPr>
          <p:cNvPr id="3" name="TextBox 2">
            <a:extLst>
              <a:ext uri="{FF2B5EF4-FFF2-40B4-BE49-F238E27FC236}">
                <a16:creationId xmlns:a16="http://schemas.microsoft.com/office/drawing/2014/main" id="{533680B5-759A-4007-BA2D-1ED98C5CBD9C}"/>
              </a:ext>
            </a:extLst>
          </p:cNvPr>
          <p:cNvSpPr txBox="1"/>
          <p:nvPr/>
        </p:nvSpPr>
        <p:spPr>
          <a:xfrm>
            <a:off x="674914" y="1806249"/>
            <a:ext cx="8882743" cy="375487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It is imperative for supervisors to regularly use the reports in PIA to perform self-monitoring activities and diagnose areas where improvements may be needed. A few benefits of self-monitoring include the following:</a:t>
            </a:r>
          </a:p>
          <a:p>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Maintaining FED integrity and Operational Performance Standards (the monthly OPS report AWP sends to OLTL). </a:t>
            </a:r>
          </a:p>
          <a:p>
            <a:pPr lvl="1"/>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Ensuring timeframes are met for FED and PASRR completion.</a:t>
            </a:r>
          </a:p>
          <a:p>
            <a:pPr lvl="1"/>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Identifying issues and addressing trends or patterns.</a:t>
            </a:r>
          </a:p>
          <a:p>
            <a:pPr lvl="1"/>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Aiding in contingency planning.  </a:t>
            </a:r>
          </a:p>
          <a:p>
            <a:pPr lvl="1"/>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Identifying assessor skill or training gaps.  </a:t>
            </a:r>
          </a:p>
          <a:p>
            <a:pPr marL="742950" lvl="1"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3BF62D2-D907-4CE8-9829-0315437ABA53}"/>
              </a:ext>
            </a:extLst>
          </p:cNvPr>
          <p:cNvSpPr/>
          <p:nvPr/>
        </p:nvSpPr>
        <p:spPr>
          <a:xfrm>
            <a:off x="674914" y="5449500"/>
            <a:ext cx="9065852"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The following slides provide a list of reports and a description of how each report can be used for self-monitoring:  </a:t>
            </a:r>
          </a:p>
        </p:txBody>
      </p:sp>
      <p:sp>
        <p:nvSpPr>
          <p:cNvPr id="12" name="Rectangle 11">
            <a:extLst>
              <a:ext uri="{FF2B5EF4-FFF2-40B4-BE49-F238E27FC236}">
                <a16:creationId xmlns:a16="http://schemas.microsoft.com/office/drawing/2014/main" id="{9DC7C410-3143-48AE-A425-135321683F3E}"/>
              </a:ext>
            </a:extLst>
          </p:cNvPr>
          <p:cNvSpPr/>
          <p:nvPr/>
        </p:nvSpPr>
        <p:spPr>
          <a:xfrm>
            <a:off x="674914" y="4934635"/>
            <a:ext cx="9065852"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 Reports Quick Reference Guide is available on the Aging Well website to supplement this information.</a:t>
            </a:r>
          </a:p>
        </p:txBody>
      </p:sp>
    </p:spTree>
    <p:extLst>
      <p:ext uri="{BB962C8B-B14F-4D97-AF65-F5344CB8AC3E}">
        <p14:creationId xmlns:p14="http://schemas.microsoft.com/office/powerpoint/2010/main" val="2080321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566057" y="609600"/>
            <a:ext cx="8707945" cy="489857"/>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PIA Basics:  Reports </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Rectangle 4">
            <a:extLst>
              <a:ext uri="{FF2B5EF4-FFF2-40B4-BE49-F238E27FC236}">
                <a16:creationId xmlns:a16="http://schemas.microsoft.com/office/drawing/2014/main" id="{E40CA066-BC4A-481C-9953-EB748EB84522}"/>
              </a:ext>
            </a:extLst>
          </p:cNvPr>
          <p:cNvSpPr/>
          <p:nvPr/>
        </p:nvSpPr>
        <p:spPr>
          <a:xfrm>
            <a:off x="566057" y="3852152"/>
            <a:ext cx="6096000" cy="523220"/>
          </a:xfrm>
          <a:prstGeom prst="rect">
            <a:avLst/>
          </a:prstGeom>
        </p:spPr>
        <p:txBody>
          <a:bodyPr>
            <a:spAutoFit/>
          </a:bodyPr>
          <a:lstStyle/>
          <a:p>
            <a:pPr lvl="1"/>
            <a:endParaRPr lang="en-US" sz="14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EA3F1E0-1192-460A-A0AA-7090054071F6}"/>
              </a:ext>
            </a:extLst>
          </p:cNvPr>
          <p:cNvSpPr txBox="1"/>
          <p:nvPr/>
        </p:nvSpPr>
        <p:spPr>
          <a:xfrm>
            <a:off x="677333" y="1099457"/>
            <a:ext cx="4732867"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Quality Assurance/Self-Monitoring (Continued) </a:t>
            </a:r>
          </a:p>
        </p:txBody>
      </p:sp>
      <p:sp>
        <p:nvSpPr>
          <p:cNvPr id="12" name="Rectangle 11">
            <a:extLst>
              <a:ext uri="{FF2B5EF4-FFF2-40B4-BE49-F238E27FC236}">
                <a16:creationId xmlns:a16="http://schemas.microsoft.com/office/drawing/2014/main" id="{6B527E0E-A001-473F-B4F9-8451BC98994F}"/>
              </a:ext>
            </a:extLst>
          </p:cNvPr>
          <p:cNvSpPr/>
          <p:nvPr/>
        </p:nvSpPr>
        <p:spPr>
          <a:xfrm>
            <a:off x="677333" y="1961231"/>
            <a:ext cx="7737324" cy="1600438"/>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Applicant Applied or FED Completion Summary is used to:</a:t>
            </a:r>
          </a:p>
          <a:p>
            <a:pPr lvl="1"/>
            <a:endParaRPr lang="en-US" sz="14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400" dirty="0">
                <a:latin typeface="Arial" panose="020B0604020202020204" pitchFamily="34" charset="0"/>
                <a:cs typeface="Arial" panose="020B0604020202020204" pitchFamily="34" charset="0"/>
              </a:rPr>
              <a:t>Monitor the status of IEB referrals and direct from community referrals.</a:t>
            </a:r>
          </a:p>
          <a:p>
            <a:pPr lvl="1"/>
            <a:endParaRPr lang="en-US" sz="14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400" dirty="0">
                <a:latin typeface="Arial" panose="020B0604020202020204" pitchFamily="34" charset="0"/>
                <a:cs typeface="Arial" panose="020B0604020202020204" pitchFamily="34" charset="0"/>
              </a:rPr>
              <a:t>Calculate the number of FEDs completed by your AAA. </a:t>
            </a:r>
          </a:p>
          <a:p>
            <a:pPr lvl="1"/>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See IEB Referrals Quick Reference Guide on the Aging Well website.</a:t>
            </a:r>
          </a:p>
        </p:txBody>
      </p:sp>
      <p:sp>
        <p:nvSpPr>
          <p:cNvPr id="13" name="Rectangle 12">
            <a:extLst>
              <a:ext uri="{FF2B5EF4-FFF2-40B4-BE49-F238E27FC236}">
                <a16:creationId xmlns:a16="http://schemas.microsoft.com/office/drawing/2014/main" id="{7309A45B-8180-4E1C-851D-394AAA9C7EDD}"/>
              </a:ext>
            </a:extLst>
          </p:cNvPr>
          <p:cNvSpPr/>
          <p:nvPr/>
        </p:nvSpPr>
        <p:spPr>
          <a:xfrm>
            <a:off x="677333" y="4084889"/>
            <a:ext cx="6096000" cy="1384995"/>
          </a:xfrm>
          <a:prstGeom prst="rect">
            <a:avLst/>
          </a:prstGeom>
        </p:spPr>
        <p:txBody>
          <a:bodyPr>
            <a:spAutoFit/>
          </a:bodyPr>
          <a:lstStyle/>
          <a:p>
            <a:r>
              <a:rPr lang="en-US" sz="1400" dirty="0">
                <a:latin typeface="Arial" panose="020B0604020202020204" pitchFamily="34" charset="0"/>
                <a:cs typeface="Arial" panose="020B0604020202020204" pitchFamily="34" charset="0"/>
              </a:rPr>
              <a:t>FED and PASRR Completion Detail Report is used to:</a:t>
            </a:r>
          </a:p>
          <a:p>
            <a:pPr>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400" dirty="0">
                <a:latin typeface="Arial" panose="020B0604020202020204" pitchFamily="34" charset="0"/>
                <a:cs typeface="Arial" panose="020B0604020202020204" pitchFamily="34" charset="0"/>
              </a:rPr>
              <a:t>Monitor the status of pending, in progress, withdrawn, and completed FEDs and PASRRs.  </a:t>
            </a:r>
          </a:p>
          <a:p>
            <a:pPr lvl="1"/>
            <a:endParaRPr lang="en-US" sz="14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400" dirty="0">
                <a:latin typeface="Arial" panose="020B0604020202020204" pitchFamily="34" charset="0"/>
                <a:cs typeface="Arial" panose="020B0604020202020204" pitchFamily="34" charset="0"/>
              </a:rPr>
              <a:t>Calculate the number of PASRRs completed by your AAA. </a:t>
            </a:r>
            <a:endParaRPr lang="en-US" sz="1400" dirty="0">
              <a:solidFill>
                <a:schemeClr val="accent4">
                  <a:lumMod val="75000"/>
                </a:schemeClr>
              </a:solidFill>
            </a:endParaRPr>
          </a:p>
        </p:txBody>
      </p:sp>
    </p:spTree>
    <p:extLst>
      <p:ext uri="{BB962C8B-B14F-4D97-AF65-F5344CB8AC3E}">
        <p14:creationId xmlns:p14="http://schemas.microsoft.com/office/powerpoint/2010/main" val="426574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664029" y="609600"/>
            <a:ext cx="8609973" cy="457200"/>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PIA Basics:  Reports </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Rectangle 4">
            <a:extLst>
              <a:ext uri="{FF2B5EF4-FFF2-40B4-BE49-F238E27FC236}">
                <a16:creationId xmlns:a16="http://schemas.microsoft.com/office/drawing/2014/main" id="{AE30A15E-F1CE-46B0-9087-A1515C13E93F}"/>
              </a:ext>
            </a:extLst>
          </p:cNvPr>
          <p:cNvSpPr/>
          <p:nvPr/>
        </p:nvSpPr>
        <p:spPr>
          <a:xfrm>
            <a:off x="664029" y="1962304"/>
            <a:ext cx="6846541"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FED Excuse Detail Report</a:t>
            </a:r>
          </a:p>
          <a:p>
            <a:endParaRPr lang="en-US" sz="14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400" dirty="0">
                <a:latin typeface="Arial" panose="020B0604020202020204" pitchFamily="34" charset="0"/>
                <a:cs typeface="Arial" panose="020B0604020202020204" pitchFamily="34" charset="0"/>
              </a:rPr>
              <a:t>Used to monitor late FEDs and  ensure allowable late reasons are used. </a:t>
            </a:r>
          </a:p>
        </p:txBody>
      </p:sp>
      <p:sp>
        <p:nvSpPr>
          <p:cNvPr id="6" name="Rectangle 5">
            <a:extLst>
              <a:ext uri="{FF2B5EF4-FFF2-40B4-BE49-F238E27FC236}">
                <a16:creationId xmlns:a16="http://schemas.microsoft.com/office/drawing/2014/main" id="{CCE0DBE7-1D20-4F70-A3CA-8D20FECBE690}"/>
              </a:ext>
            </a:extLst>
          </p:cNvPr>
          <p:cNvSpPr/>
          <p:nvPr/>
        </p:nvSpPr>
        <p:spPr>
          <a:xfrm>
            <a:off x="664029" y="3269647"/>
            <a:ext cx="6403779"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PASRR Excuse Detail Report</a:t>
            </a:r>
          </a:p>
          <a:p>
            <a:endParaRPr lang="en-US" sz="14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400" dirty="0">
                <a:latin typeface="Arial" panose="020B0604020202020204" pitchFamily="34" charset="0"/>
                <a:cs typeface="Arial" panose="020B0604020202020204" pitchFamily="34" charset="0"/>
              </a:rPr>
              <a:t>Used to monitor when and why PASRRs are being recorded as late. </a:t>
            </a:r>
          </a:p>
        </p:txBody>
      </p:sp>
      <p:sp>
        <p:nvSpPr>
          <p:cNvPr id="7" name="TextBox 6">
            <a:extLst>
              <a:ext uri="{FF2B5EF4-FFF2-40B4-BE49-F238E27FC236}">
                <a16:creationId xmlns:a16="http://schemas.microsoft.com/office/drawing/2014/main" id="{CC96F8CD-4F76-43BC-AEF3-C2965A7D1354}"/>
              </a:ext>
            </a:extLst>
          </p:cNvPr>
          <p:cNvSpPr txBox="1"/>
          <p:nvPr/>
        </p:nvSpPr>
        <p:spPr>
          <a:xfrm>
            <a:off x="664029" y="1099457"/>
            <a:ext cx="4746171"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Quality Assurance/Self-Monitoring (Continued) </a:t>
            </a:r>
          </a:p>
        </p:txBody>
      </p:sp>
      <p:sp>
        <p:nvSpPr>
          <p:cNvPr id="3" name="TextBox 2">
            <a:extLst>
              <a:ext uri="{FF2B5EF4-FFF2-40B4-BE49-F238E27FC236}">
                <a16:creationId xmlns:a16="http://schemas.microsoft.com/office/drawing/2014/main" id="{6C9A836D-9307-4B22-B758-16A8DCF676FA}"/>
              </a:ext>
            </a:extLst>
          </p:cNvPr>
          <p:cNvSpPr txBox="1"/>
          <p:nvPr/>
        </p:nvSpPr>
        <p:spPr>
          <a:xfrm>
            <a:off x="664028" y="4716379"/>
            <a:ext cx="785432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Excuse Reports provide an opportunity to discuss with your assessors the reasons why FEDs and PASSRs are not being completed on time.</a:t>
            </a:r>
          </a:p>
        </p:txBody>
      </p:sp>
    </p:spTree>
    <p:extLst>
      <p:ext uri="{BB962C8B-B14F-4D97-AF65-F5344CB8AC3E}">
        <p14:creationId xmlns:p14="http://schemas.microsoft.com/office/powerpoint/2010/main" val="38459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10A9-25EC-488C-B5C3-1EFDDE3E3E5E}"/>
              </a:ext>
            </a:extLst>
          </p:cNvPr>
          <p:cNvSpPr>
            <a:spLocks noGrp="1"/>
          </p:cNvSpPr>
          <p:nvPr>
            <p:ph type="ctrTitle"/>
          </p:nvPr>
        </p:nvSpPr>
        <p:spPr>
          <a:xfrm>
            <a:off x="920410" y="1002213"/>
            <a:ext cx="9008533" cy="411402"/>
          </a:xfrm>
        </p:spPr>
        <p:txBody>
          <a:bodyPr/>
          <a:lstStyle/>
          <a:p>
            <a:pPr algn="l"/>
            <a:r>
              <a:rPr lang="en-US" sz="2000" b="1" dirty="0">
                <a:solidFill>
                  <a:schemeClr val="tx1"/>
                </a:solidFill>
                <a:latin typeface="Arial" panose="020B0604020202020204" pitchFamily="34" charset="0"/>
                <a:cs typeface="Arial" panose="020B0604020202020204" pitchFamily="34" charset="0"/>
              </a:rPr>
              <a:t>About Aging Well, PA</a:t>
            </a:r>
          </a:p>
        </p:txBody>
      </p:sp>
      <p:sp>
        <p:nvSpPr>
          <p:cNvPr id="3" name="Subtitle 2">
            <a:extLst>
              <a:ext uri="{FF2B5EF4-FFF2-40B4-BE49-F238E27FC236}">
                <a16:creationId xmlns:a16="http://schemas.microsoft.com/office/drawing/2014/main" id="{3BB5302B-97D6-4E20-97B4-D78BC6D859E0}"/>
              </a:ext>
            </a:extLst>
          </p:cNvPr>
          <p:cNvSpPr>
            <a:spLocks noGrp="1"/>
          </p:cNvSpPr>
          <p:nvPr>
            <p:ph type="subTitle" idx="1"/>
          </p:nvPr>
        </p:nvSpPr>
        <p:spPr>
          <a:xfrm>
            <a:off x="778026" y="1910278"/>
            <a:ext cx="9150917" cy="1936166"/>
          </a:xfrm>
        </p:spPr>
        <p:txBody>
          <a:bodyPr>
            <a:normAutofit/>
          </a:bodyPr>
          <a:lstStyle/>
          <a:p>
            <a:endParaRPr lang="en-US" dirty="0">
              <a:solidFill>
                <a:schemeClr val="tx1"/>
              </a:solidFill>
              <a:latin typeface="Arial" panose="020B0604020202020204" pitchFamily="34" charset="0"/>
              <a:cs typeface="Arial" panose="020B0604020202020204" pitchFamily="34" charset="0"/>
            </a:endParaRPr>
          </a:p>
          <a:p>
            <a:pPr algn="l"/>
            <a:r>
              <a:rPr lang="en-US" dirty="0">
                <a:solidFill>
                  <a:schemeClr val="tx1"/>
                </a:solidFill>
                <a:latin typeface="Arial" panose="020B0604020202020204" pitchFamily="34" charset="0"/>
                <a:cs typeface="Arial" panose="020B0604020202020204" pitchFamily="34" charset="0"/>
              </a:rPr>
              <a:t>Aging Well, PA was created as a subsidiary of the Pennsylvania Association of Area Agencies on Aging, P4A, to act as an extension promoting and supporting work that advances the ability of older people to live well.  Aging Well PA does this by facilitating, coordinating, and providing services that support the provision of community services and supports for older adults in the Commonwealth. </a:t>
            </a:r>
            <a:endParaRPr lang="en-US" dirty="0">
              <a:solidFill>
                <a:srgbClr val="353D40"/>
              </a:solidFill>
              <a:latin typeface="Arial" panose="020B0604020202020204" pitchFamily="34" charset="0"/>
              <a:ea typeface="Roboto Medium" panose="02000000000000000000" pitchFamily="2"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ADEBD9F-AF5E-400C-B934-8CC2E2B2E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7" name="TextBox 6">
            <a:extLst>
              <a:ext uri="{FF2B5EF4-FFF2-40B4-BE49-F238E27FC236}">
                <a16:creationId xmlns:a16="http://schemas.microsoft.com/office/drawing/2014/main" id="{3F5B6E6F-C742-4B28-B2EF-64479BC0AE5A}"/>
              </a:ext>
            </a:extLst>
          </p:cNvPr>
          <p:cNvSpPr txBox="1"/>
          <p:nvPr/>
        </p:nvSpPr>
        <p:spPr>
          <a:xfrm>
            <a:off x="778026" y="4323522"/>
            <a:ext cx="8395791" cy="369332"/>
          </a:xfrm>
          <a:prstGeom prst="rect">
            <a:avLst/>
          </a:prstGeom>
          <a:noFill/>
        </p:spPr>
        <p:txBody>
          <a:bodyPr wrap="square" rtlCol="0">
            <a:spAutoFit/>
          </a:bodyPr>
          <a:lstStyle/>
          <a:p>
            <a:r>
              <a:rPr lang="en-US" dirty="0"/>
              <a:t>Our organization operates under a set of core values and principles.  </a:t>
            </a:r>
          </a:p>
        </p:txBody>
      </p:sp>
    </p:spTree>
    <p:extLst>
      <p:ext uri="{BB962C8B-B14F-4D97-AF65-F5344CB8AC3E}">
        <p14:creationId xmlns:p14="http://schemas.microsoft.com/office/powerpoint/2010/main" val="2429336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337458" y="609600"/>
            <a:ext cx="8936543" cy="457200"/>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PIA Basics:  Reports </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8250CB13-73DA-40B3-8ACF-6B0B5520F518}"/>
              </a:ext>
            </a:extLst>
          </p:cNvPr>
          <p:cNvSpPr txBox="1"/>
          <p:nvPr/>
        </p:nvSpPr>
        <p:spPr>
          <a:xfrm>
            <a:off x="337458" y="1100723"/>
            <a:ext cx="5072742"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Quality Assurance/Self-Monitoring (Continued) </a:t>
            </a:r>
          </a:p>
        </p:txBody>
      </p:sp>
      <p:sp>
        <p:nvSpPr>
          <p:cNvPr id="8" name="Rectangle 7">
            <a:extLst>
              <a:ext uri="{FF2B5EF4-FFF2-40B4-BE49-F238E27FC236}">
                <a16:creationId xmlns:a16="http://schemas.microsoft.com/office/drawing/2014/main" id="{3EF1785F-2964-443C-8DC6-924CB8B5CBE0}"/>
              </a:ext>
            </a:extLst>
          </p:cNvPr>
          <p:cNvSpPr/>
          <p:nvPr/>
        </p:nvSpPr>
        <p:spPr>
          <a:xfrm>
            <a:off x="337458" y="1708828"/>
            <a:ext cx="10069286"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Aging Well shared the QCSS team’s template to review and measure the OPS FED standards. We encourage you to use the same template to self-monitor your assessors’ performance with meeting the standards. If you do not have a copy of the template shown below, please get in touch with your QCSS.  </a:t>
            </a:r>
          </a:p>
        </p:txBody>
      </p:sp>
      <p:sp>
        <p:nvSpPr>
          <p:cNvPr id="9" name="Rectangle 8">
            <a:extLst>
              <a:ext uri="{FF2B5EF4-FFF2-40B4-BE49-F238E27FC236}">
                <a16:creationId xmlns:a16="http://schemas.microsoft.com/office/drawing/2014/main" id="{CFAC779C-EC85-44C0-98D2-A58A9A67D4CD}"/>
              </a:ext>
            </a:extLst>
          </p:cNvPr>
          <p:cNvSpPr/>
          <p:nvPr/>
        </p:nvSpPr>
        <p:spPr>
          <a:xfrm>
            <a:off x="337458" y="4590604"/>
            <a:ext cx="4599528" cy="1815882"/>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The items reviewed on the OPS for compliance include:</a:t>
            </a:r>
          </a:p>
          <a:p>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Reference Date</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First Assessment</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Memory/Recall Cognition Question #4 Comment</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Disagree Comment</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Late Excuses/Timeframes</a:t>
            </a:r>
          </a:p>
          <a:p>
            <a:pPr lvl="0" defTabSz="914400">
              <a:defRPr/>
            </a:pPr>
            <a:endParaRPr lang="ru-RU" sz="1400" dirty="0">
              <a:solidFill>
                <a:srgbClr val="353D40"/>
              </a:solidFill>
              <a:latin typeface="Arial" panose="020B0604020202020204" pitchFamily="34" charset="0"/>
              <a:ea typeface="Roboto Medium" panose="02000000000000000000" pitchFamily="2" charset="0"/>
              <a:cs typeface="Arial" panose="020B0604020202020204" pitchFamily="34" charset="0"/>
            </a:endParaRPr>
          </a:p>
        </p:txBody>
      </p:sp>
      <p:pic>
        <p:nvPicPr>
          <p:cNvPr id="12" name="Picture 11">
            <a:extLst>
              <a:ext uri="{FF2B5EF4-FFF2-40B4-BE49-F238E27FC236}">
                <a16:creationId xmlns:a16="http://schemas.microsoft.com/office/drawing/2014/main" id="{65C06B9F-29E5-448E-B3B8-77A7435A8188}"/>
              </a:ext>
            </a:extLst>
          </p:cNvPr>
          <p:cNvPicPr>
            <a:picLocks noChangeAspect="1"/>
          </p:cNvPicPr>
          <p:nvPr/>
        </p:nvPicPr>
        <p:blipFill>
          <a:blip r:embed="rId4"/>
          <a:stretch>
            <a:fillRect/>
          </a:stretch>
        </p:blipFill>
        <p:spPr>
          <a:xfrm>
            <a:off x="337458" y="2829324"/>
            <a:ext cx="10730894" cy="1382672"/>
          </a:xfrm>
          <a:prstGeom prst="rect">
            <a:avLst/>
          </a:prstGeom>
        </p:spPr>
      </p:pic>
      <p:sp>
        <p:nvSpPr>
          <p:cNvPr id="15" name="Rectangle 14">
            <a:extLst>
              <a:ext uri="{FF2B5EF4-FFF2-40B4-BE49-F238E27FC236}">
                <a16:creationId xmlns:a16="http://schemas.microsoft.com/office/drawing/2014/main" id="{22C8ECFE-A430-4A61-A2A7-CE684AD9337E}"/>
              </a:ext>
            </a:extLst>
          </p:cNvPr>
          <p:cNvSpPr/>
          <p:nvPr/>
        </p:nvSpPr>
        <p:spPr>
          <a:xfrm>
            <a:off x="4449289" y="4590604"/>
            <a:ext cx="5179620" cy="1600438"/>
          </a:xfrm>
          <a:prstGeom prst="rect">
            <a:avLst/>
          </a:prstGeom>
        </p:spPr>
        <p:txBody>
          <a:bodyPr wrap="square">
            <a:spAutoFit/>
          </a:bodyPr>
          <a:lstStyle/>
          <a:p>
            <a:pPr lvl="1"/>
            <a:r>
              <a:rPr lang="en-US" sz="1400" dirty="0">
                <a:latin typeface="Arial" panose="020B0604020202020204" pitchFamily="34" charset="0"/>
                <a:cs typeface="Arial" panose="020B0604020202020204" pitchFamily="34" charset="0"/>
              </a:rPr>
              <a:t>For quality assurance purposes, you must also ensure the following: </a:t>
            </a:r>
          </a:p>
          <a:p>
            <a:pPr lvl="1"/>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The IEB was alerted of all</a:t>
            </a:r>
            <a:r>
              <a:rPr lang="en-US" sz="1400" i="1" u="sng" dirty="0">
                <a:latin typeface="Arial" panose="020B0604020202020204" pitchFamily="34" charset="0"/>
                <a:cs typeface="Arial" panose="020B0604020202020204" pitchFamily="34" charset="0"/>
              </a:rPr>
              <a:t> initial </a:t>
            </a:r>
            <a:r>
              <a:rPr lang="en-US" sz="1400" dirty="0">
                <a:latin typeface="Arial" panose="020B0604020202020204" pitchFamily="34" charset="0"/>
                <a:cs typeface="Arial" panose="020B0604020202020204" pitchFamily="34" charset="0"/>
              </a:rPr>
              <a:t>enrollment FEDs with the program type HCBS.</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Assessors are not using the “LIFE Program” or “Personal Care”  program types.    </a:t>
            </a:r>
          </a:p>
        </p:txBody>
      </p:sp>
    </p:spTree>
    <p:extLst>
      <p:ext uri="{BB962C8B-B14F-4D97-AF65-F5344CB8AC3E}">
        <p14:creationId xmlns:p14="http://schemas.microsoft.com/office/powerpoint/2010/main" val="3260844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587829" y="609600"/>
            <a:ext cx="8686173" cy="468086"/>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PIA Basics:  Reports </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008B1C63-C357-4D24-9CF5-D5EA4B439BE7}"/>
              </a:ext>
            </a:extLst>
          </p:cNvPr>
          <p:cNvSpPr txBox="1"/>
          <p:nvPr/>
        </p:nvSpPr>
        <p:spPr>
          <a:xfrm>
            <a:off x="677334" y="1258812"/>
            <a:ext cx="5102980"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Quality Assurance/Self-Monitoring Remediation </a:t>
            </a:r>
          </a:p>
        </p:txBody>
      </p:sp>
      <p:sp>
        <p:nvSpPr>
          <p:cNvPr id="3" name="TextBox 2">
            <a:extLst>
              <a:ext uri="{FF2B5EF4-FFF2-40B4-BE49-F238E27FC236}">
                <a16:creationId xmlns:a16="http://schemas.microsoft.com/office/drawing/2014/main" id="{0814787A-E66C-48AD-B4F5-1C6F7B44504F}"/>
              </a:ext>
            </a:extLst>
          </p:cNvPr>
          <p:cNvSpPr txBox="1"/>
          <p:nvPr/>
        </p:nvSpPr>
        <p:spPr>
          <a:xfrm>
            <a:off x="677332" y="2262669"/>
            <a:ext cx="8596669"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After conducting self-monitoring activities, please remember to email your QCSS your list of errors. The supervisor or assessor should attach a brief note of correction to the profile to explain the error and the remediation action taken.  </a:t>
            </a:r>
          </a:p>
        </p:txBody>
      </p:sp>
      <p:sp>
        <p:nvSpPr>
          <p:cNvPr id="8" name="TextBox 7">
            <a:extLst>
              <a:ext uri="{FF2B5EF4-FFF2-40B4-BE49-F238E27FC236}">
                <a16:creationId xmlns:a16="http://schemas.microsoft.com/office/drawing/2014/main" id="{F19035D3-CF19-4905-8445-99E8331632AB}"/>
              </a:ext>
            </a:extLst>
          </p:cNvPr>
          <p:cNvSpPr txBox="1"/>
          <p:nvPr/>
        </p:nvSpPr>
        <p:spPr>
          <a:xfrm>
            <a:off x="677333" y="3666637"/>
            <a:ext cx="8596667"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If a FED with an error or non-compliance is pulled for the monthly OLTL OPS report sample and AWP confirms that your AAA already identified and addressed it through self-monitoring, AWP can exclude it from the report. This helps improve your agency and AWP’s overall compliance with FED standards.  </a:t>
            </a:r>
          </a:p>
        </p:txBody>
      </p:sp>
    </p:spTree>
    <p:extLst>
      <p:ext uri="{BB962C8B-B14F-4D97-AF65-F5344CB8AC3E}">
        <p14:creationId xmlns:p14="http://schemas.microsoft.com/office/powerpoint/2010/main" val="1717549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606576" y="609600"/>
            <a:ext cx="8667426" cy="446314"/>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Desk Reviews</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601F37B2-05DF-4EF0-BE29-9753AEF3113C}"/>
              </a:ext>
            </a:extLst>
          </p:cNvPr>
          <p:cNvSpPr txBox="1"/>
          <p:nvPr/>
        </p:nvSpPr>
        <p:spPr>
          <a:xfrm>
            <a:off x="606576" y="1240594"/>
            <a:ext cx="10175723"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It is essential for supervisors to have a strong understanding of the desk review criteria and process.</a:t>
            </a:r>
          </a:p>
        </p:txBody>
      </p:sp>
      <p:sp>
        <p:nvSpPr>
          <p:cNvPr id="6" name="TextBox 5">
            <a:extLst>
              <a:ext uri="{FF2B5EF4-FFF2-40B4-BE49-F238E27FC236}">
                <a16:creationId xmlns:a16="http://schemas.microsoft.com/office/drawing/2014/main" id="{3DBE52A8-5769-48DE-AB5E-7036EE69C5CB}"/>
              </a:ext>
            </a:extLst>
          </p:cNvPr>
          <p:cNvSpPr txBox="1"/>
          <p:nvPr/>
        </p:nvSpPr>
        <p:spPr>
          <a:xfrm>
            <a:off x="606576" y="3826069"/>
            <a:ext cx="883375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your reference, multiple desk review job aides are posted on the AWP website, such as the Desk Review Training, Flow Chart, Cheat Sheet, Priority Desk Review Template, Quick Reference Guides, Practice Scenarios, and more.  </a:t>
            </a:r>
          </a:p>
        </p:txBody>
      </p:sp>
      <p:sp>
        <p:nvSpPr>
          <p:cNvPr id="8" name="TextBox 7">
            <a:extLst>
              <a:ext uri="{FF2B5EF4-FFF2-40B4-BE49-F238E27FC236}">
                <a16:creationId xmlns:a16="http://schemas.microsoft.com/office/drawing/2014/main" id="{115AC59F-5F09-4B53-AD95-65C0555D0EAB}"/>
              </a:ext>
            </a:extLst>
          </p:cNvPr>
          <p:cNvSpPr txBox="1"/>
          <p:nvPr/>
        </p:nvSpPr>
        <p:spPr>
          <a:xfrm>
            <a:off x="606576" y="5001192"/>
            <a:ext cx="8763001"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If you have questions regarding the desk review criteria or process, please get in touch with your QCSS for additional assistance. The AWP Team is here to support you and is willing to meet with you individually!  </a:t>
            </a:r>
          </a:p>
        </p:txBody>
      </p:sp>
      <p:sp>
        <p:nvSpPr>
          <p:cNvPr id="3" name="Rectangle 2">
            <a:extLst>
              <a:ext uri="{FF2B5EF4-FFF2-40B4-BE49-F238E27FC236}">
                <a16:creationId xmlns:a16="http://schemas.microsoft.com/office/drawing/2014/main" id="{DBB38885-2060-4CA4-9921-9D57EA45889C}"/>
              </a:ext>
            </a:extLst>
          </p:cNvPr>
          <p:cNvSpPr/>
          <p:nvPr/>
        </p:nvSpPr>
        <p:spPr>
          <a:xfrm>
            <a:off x="606576" y="2004615"/>
            <a:ext cx="8667426" cy="1384995"/>
          </a:xfrm>
          <a:prstGeom prst="rect">
            <a:avLst/>
          </a:prstGeom>
        </p:spPr>
        <p:txBody>
          <a:bodyPr wrap="square">
            <a:spAutoFit/>
          </a:bodyPr>
          <a:lstStyle/>
          <a:p>
            <a:r>
              <a:rPr lang="en-US" sz="1400" dirty="0">
                <a:latin typeface="Arial" panose="020B0604020202020204" pitchFamily="34" charset="0"/>
                <a:ea typeface="Calibri" panose="020F0502020204030204" pitchFamily="34" charset="0"/>
                <a:cs typeface="Arial" panose="020B0604020202020204" pitchFamily="34" charset="0"/>
              </a:rPr>
              <a:t>As a part of the redetermination of clinical eligibility for individuals receiving long-term supports &amp; services through CHC, desk reviews must be done every year. They must also be done when an individual’s level of care changes from NFCE to NFI.  </a:t>
            </a:r>
          </a:p>
          <a:p>
            <a:endParaRPr lang="en-US" sz="1400" dirty="0">
              <a:latin typeface="Arial" panose="020B0604020202020204" pitchFamily="34" charset="0"/>
              <a:ea typeface="Calibri" panose="020F0502020204030204" pitchFamily="34" charset="0"/>
              <a:cs typeface="Arial" panose="020B0604020202020204" pitchFamily="34" charset="0"/>
            </a:endParaRPr>
          </a:p>
          <a:p>
            <a:r>
              <a:rPr lang="en-US" sz="1400" dirty="0">
                <a:latin typeface="Arial" panose="020B0604020202020204" pitchFamily="34" charset="0"/>
                <a:ea typeface="Calibri" panose="020F0502020204030204" pitchFamily="34" charset="0"/>
                <a:cs typeface="Arial" panose="020B0604020202020204" pitchFamily="34" charset="0"/>
              </a:rPr>
              <a:t> </a:t>
            </a:r>
          </a:p>
          <a:p>
            <a:r>
              <a:rPr lang="en-US" sz="1400" dirty="0">
                <a:latin typeface="Arial" panose="020B0604020202020204" pitchFamily="34" charset="0"/>
                <a:ea typeface="Calibri" panose="020F0502020204030204" pitchFamily="34" charset="0"/>
                <a:cs typeface="Arial" panose="020B0604020202020204" pitchFamily="34" charset="0"/>
              </a:rPr>
              <a:t>Desk reviews are completed by comparing two sets of FED data in PIA.  </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4451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598714" y="609600"/>
            <a:ext cx="8675288" cy="500743"/>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Desk Review:  Alerts</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Rectangle 4">
            <a:extLst>
              <a:ext uri="{FF2B5EF4-FFF2-40B4-BE49-F238E27FC236}">
                <a16:creationId xmlns:a16="http://schemas.microsoft.com/office/drawing/2014/main" id="{B3004376-A4CF-44A4-922B-76AA816F423D}"/>
              </a:ext>
            </a:extLst>
          </p:cNvPr>
          <p:cNvSpPr/>
          <p:nvPr/>
        </p:nvSpPr>
        <p:spPr>
          <a:xfrm>
            <a:off x="598714" y="1809611"/>
            <a:ext cx="9154885" cy="1384995"/>
          </a:xfrm>
          <a:prstGeom prst="rect">
            <a:avLst/>
          </a:prstGeom>
        </p:spPr>
        <p:txBody>
          <a:bodyPr wrap="square">
            <a:spAutoFit/>
          </a:bodyPr>
          <a:lstStyle/>
          <a:p>
            <a:pPr lvl="0" defTabSz="914400">
              <a:defRPr/>
            </a:pPr>
            <a:r>
              <a:rPr lang="en-US" sz="1400" dirty="0">
                <a:solidFill>
                  <a:srgbClr val="353D40"/>
                </a:solidFill>
                <a:latin typeface="Arial" panose="020B0604020202020204" pitchFamily="34" charset="0"/>
                <a:ea typeface="Roboto Medium" panose="02000000000000000000" pitchFamily="2" charset="0"/>
                <a:cs typeface="Arial" panose="020B0604020202020204" pitchFamily="34" charset="0"/>
              </a:rPr>
              <a:t>Desk Review Alerts must be carefully managed and reviewed to ensure none are missed. How you choose to manage your AAA’s alerts is an agency decision. We recommend using whichever process works best for you.</a:t>
            </a:r>
          </a:p>
          <a:p>
            <a:pPr lvl="0" defTabSz="914400">
              <a:defRPr/>
            </a:pPr>
            <a:r>
              <a:rPr lang="en-US" sz="1400" dirty="0">
                <a:solidFill>
                  <a:srgbClr val="353D40"/>
                </a:solidFill>
                <a:latin typeface="Arial" panose="020B0604020202020204" pitchFamily="34" charset="0"/>
                <a:ea typeface="Roboto Medium" panose="02000000000000000000" pitchFamily="2" charset="0"/>
                <a:cs typeface="Arial" panose="020B0604020202020204" pitchFamily="34" charset="0"/>
              </a:rPr>
              <a:t>  </a:t>
            </a:r>
          </a:p>
          <a:p>
            <a:pPr lvl="0" defTabSz="914400">
              <a:defRPr/>
            </a:pPr>
            <a:endParaRPr lang="en-US" sz="1400" dirty="0">
              <a:solidFill>
                <a:srgbClr val="353D40"/>
              </a:solidFill>
              <a:latin typeface="Arial" panose="020B0604020202020204" pitchFamily="34" charset="0"/>
              <a:ea typeface="Roboto Medium" panose="02000000000000000000" pitchFamily="2" charset="0"/>
              <a:cs typeface="Arial" panose="020B0604020202020204" pitchFamily="34" charset="0"/>
            </a:endParaRPr>
          </a:p>
          <a:p>
            <a:pPr marL="742950" lvl="1" indent="-285750" defTabSz="914400">
              <a:buFont typeface="Wingdings" panose="05000000000000000000" pitchFamily="2" charset="2"/>
              <a:buChar char="Ø"/>
              <a:defRPr/>
            </a:pPr>
            <a:r>
              <a:rPr lang="en-US" sz="1400" dirty="0">
                <a:solidFill>
                  <a:srgbClr val="353D40"/>
                </a:solidFill>
                <a:latin typeface="Arial" panose="020B0604020202020204" pitchFamily="34" charset="0"/>
                <a:ea typeface="Roboto Medium" panose="02000000000000000000" pitchFamily="2" charset="0"/>
                <a:cs typeface="Arial" panose="020B0604020202020204" pitchFamily="34" charset="0"/>
              </a:rPr>
              <a:t>The </a:t>
            </a:r>
            <a:r>
              <a:rPr lang="en-US" sz="1400" b="1" dirty="0">
                <a:solidFill>
                  <a:srgbClr val="353D40"/>
                </a:solidFill>
                <a:latin typeface="Arial" panose="020B0604020202020204" pitchFamily="34" charset="0"/>
                <a:ea typeface="Roboto Medium" panose="02000000000000000000" pitchFamily="2" charset="0"/>
                <a:cs typeface="Arial" panose="020B0604020202020204" pitchFamily="34" charset="0"/>
              </a:rPr>
              <a:t>Desk Review Alert Process </a:t>
            </a:r>
            <a:r>
              <a:rPr lang="en-US" sz="1400" dirty="0">
                <a:solidFill>
                  <a:srgbClr val="353D40"/>
                </a:solidFill>
                <a:latin typeface="Arial" panose="020B0604020202020204" pitchFamily="34" charset="0"/>
                <a:ea typeface="Roboto Medium" panose="02000000000000000000" pitchFamily="2" charset="0"/>
                <a:cs typeface="Arial" panose="020B0604020202020204" pitchFamily="34" charset="0"/>
              </a:rPr>
              <a:t>(pdf) on the AWP website outlines some best practices and suggestions for handling alert notifications.  </a:t>
            </a:r>
          </a:p>
        </p:txBody>
      </p:sp>
      <p:sp>
        <p:nvSpPr>
          <p:cNvPr id="8" name="Rectangle 7">
            <a:extLst>
              <a:ext uri="{FF2B5EF4-FFF2-40B4-BE49-F238E27FC236}">
                <a16:creationId xmlns:a16="http://schemas.microsoft.com/office/drawing/2014/main" id="{DCD75C44-1D91-4204-B81B-6974E52A46FE}"/>
              </a:ext>
            </a:extLst>
          </p:cNvPr>
          <p:cNvSpPr/>
          <p:nvPr/>
        </p:nvSpPr>
        <p:spPr>
          <a:xfrm>
            <a:off x="598714" y="3785054"/>
            <a:ext cx="9154886" cy="1600438"/>
          </a:xfrm>
          <a:prstGeom prst="rect">
            <a:avLst/>
          </a:prstGeom>
        </p:spPr>
        <p:txBody>
          <a:bodyPr wrap="square">
            <a:spAutoFit/>
          </a:bodyPr>
          <a:lstStyle/>
          <a:p>
            <a:pPr defTabSz="914400">
              <a:defRPr/>
            </a:pPr>
            <a:r>
              <a:rPr lang="en-US" sz="1400" dirty="0">
                <a:solidFill>
                  <a:srgbClr val="353D40"/>
                </a:solidFill>
                <a:latin typeface="Arial" panose="020B0604020202020204" pitchFamily="34" charset="0"/>
                <a:ea typeface="Roboto Medium" panose="02000000000000000000" pitchFamily="2" charset="0"/>
                <a:cs typeface="Arial" panose="020B0604020202020204" pitchFamily="34" charset="0"/>
              </a:rPr>
              <a:t>We highly encourage you to export your agency’s alerts to an Excel document. Exporting to Excel allows you to manipulate and save the data. We’ve created a quick reference for exporting alerts, too!  </a:t>
            </a:r>
          </a:p>
          <a:p>
            <a:pPr defTabSz="914400">
              <a:defRPr/>
            </a:pPr>
            <a:endParaRPr lang="en-US" sz="1400" dirty="0">
              <a:solidFill>
                <a:srgbClr val="353D40"/>
              </a:solidFill>
              <a:latin typeface="Arial" panose="020B0604020202020204" pitchFamily="34" charset="0"/>
              <a:ea typeface="Roboto Medium" panose="02000000000000000000" pitchFamily="2" charset="0"/>
              <a:cs typeface="Arial" panose="020B0604020202020204" pitchFamily="34" charset="0"/>
            </a:endParaRPr>
          </a:p>
          <a:p>
            <a:pPr defTabSz="914400">
              <a:defRPr/>
            </a:pPr>
            <a:endParaRPr lang="en-US" sz="1400" dirty="0">
              <a:solidFill>
                <a:srgbClr val="353D40"/>
              </a:solidFill>
              <a:latin typeface="Arial" panose="020B0604020202020204" pitchFamily="34" charset="0"/>
              <a:ea typeface="Roboto Medium" panose="02000000000000000000" pitchFamily="2" charset="0"/>
              <a:cs typeface="Arial" panose="020B0604020202020204" pitchFamily="34" charset="0"/>
            </a:endParaRPr>
          </a:p>
          <a:p>
            <a:pPr marL="742950" lvl="1" indent="-285750" defTabSz="914400">
              <a:buFont typeface="Wingdings" panose="05000000000000000000" pitchFamily="2" charset="2"/>
              <a:buChar char="Ø"/>
              <a:defRPr/>
            </a:pPr>
            <a:r>
              <a:rPr lang="en-US" sz="1400" dirty="0">
                <a:solidFill>
                  <a:srgbClr val="353D40"/>
                </a:solidFill>
                <a:latin typeface="Arial" panose="020B0604020202020204" pitchFamily="34" charset="0"/>
                <a:ea typeface="Roboto Medium" panose="02000000000000000000" pitchFamily="2" charset="0"/>
                <a:cs typeface="Arial" panose="020B0604020202020204" pitchFamily="34" charset="0"/>
              </a:rPr>
              <a:t>Please see the </a:t>
            </a:r>
            <a:r>
              <a:rPr lang="en-US" sz="1400" b="1" dirty="0">
                <a:solidFill>
                  <a:srgbClr val="353D40"/>
                </a:solidFill>
                <a:latin typeface="Arial" panose="020B0604020202020204" pitchFamily="34" charset="0"/>
                <a:ea typeface="Roboto Medium" panose="02000000000000000000" pitchFamily="2" charset="0"/>
                <a:cs typeface="Arial" panose="020B0604020202020204" pitchFamily="34" charset="0"/>
              </a:rPr>
              <a:t>Desk Review Alert – Exporting to Excel Quick Reference</a:t>
            </a:r>
            <a:r>
              <a:rPr lang="en-US" sz="1400" dirty="0">
                <a:solidFill>
                  <a:srgbClr val="353D40"/>
                </a:solidFill>
                <a:latin typeface="Arial" panose="020B0604020202020204" pitchFamily="34" charset="0"/>
                <a:ea typeface="Roboto Medium" panose="02000000000000000000" pitchFamily="2" charset="0"/>
                <a:cs typeface="Arial" panose="020B0604020202020204" pitchFamily="34" charset="0"/>
              </a:rPr>
              <a:t> (pdf) on our AWP website for detailed instructions.   </a:t>
            </a:r>
          </a:p>
          <a:p>
            <a:pPr lvl="0" defTabSz="914400">
              <a:defRPr/>
            </a:pPr>
            <a:endParaRPr lang="en-US" sz="1400" dirty="0">
              <a:solidFill>
                <a:srgbClr val="353D40"/>
              </a:solidFill>
              <a:latin typeface="Arial" panose="020B0604020202020204" pitchFamily="34" charset="0"/>
              <a:ea typeface="Roboto Medium" panose="02000000000000000000" pitchFamily="2" charset="0"/>
              <a:cs typeface="Arial" panose="020B0604020202020204" pitchFamily="34" charset="0"/>
            </a:endParaRPr>
          </a:p>
        </p:txBody>
      </p:sp>
    </p:spTree>
    <p:extLst>
      <p:ext uri="{BB962C8B-B14F-4D97-AF65-F5344CB8AC3E}">
        <p14:creationId xmlns:p14="http://schemas.microsoft.com/office/powerpoint/2010/main" val="2101721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677334" y="609600"/>
            <a:ext cx="8596668" cy="500743"/>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Correctional Facility FEDs</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Rectangle 4">
            <a:extLst>
              <a:ext uri="{FF2B5EF4-FFF2-40B4-BE49-F238E27FC236}">
                <a16:creationId xmlns:a16="http://schemas.microsoft.com/office/drawing/2014/main" id="{5A6FD0A3-8E8E-4F01-8F25-D88AF36C1FD6}"/>
              </a:ext>
            </a:extLst>
          </p:cNvPr>
          <p:cNvSpPr/>
          <p:nvPr/>
        </p:nvSpPr>
        <p:spPr>
          <a:xfrm>
            <a:off x="677334" y="5371514"/>
            <a:ext cx="8466666" cy="584775"/>
          </a:xfrm>
          <a:prstGeom prst="rect">
            <a:avLst/>
          </a:prstGeom>
        </p:spPr>
        <p:txBody>
          <a:bodyPr wrap="square">
            <a:spAutoFit/>
          </a:bodyPr>
          <a:lstStyle/>
          <a:p>
            <a:pPr lvl="0"/>
            <a:r>
              <a:rPr lang="en-US" sz="1400" dirty="0">
                <a:latin typeface="Arial" panose="020B0604020202020204" pitchFamily="34" charset="0"/>
                <a:cs typeface="Arial" panose="020B0604020202020204" pitchFamily="34" charset="0"/>
              </a:rPr>
              <a:t>* Please get in touch with your QCSS for a copy of the Correctional Institution FED Template if needed.  </a:t>
            </a:r>
          </a:p>
          <a:p>
            <a:pPr lvl="0" defTabSz="914400">
              <a:defRPr/>
            </a:pPr>
            <a:endParaRPr lang="ru-RU" dirty="0">
              <a:solidFill>
                <a:srgbClr val="353D40"/>
              </a:solidFill>
              <a:latin typeface="Arial" panose="020B0604020202020204" pitchFamily="34" charset="0"/>
              <a:ea typeface="Roboto Medium"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DAC0DE1F-0AC0-45FF-BFE9-7E65E9029EAE}"/>
              </a:ext>
            </a:extLst>
          </p:cNvPr>
          <p:cNvSpPr txBox="1"/>
          <p:nvPr/>
        </p:nvSpPr>
        <p:spPr>
          <a:xfrm>
            <a:off x="677334" y="1306285"/>
            <a:ext cx="9087152"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Individuals in need of long-term care who are released from prison often face unique challenges and obstacles, such as locating housing options or nursing homes. OLTL has asked for Aging Well’s assistance with identifying incarcerated individuals applying for either HCBS or nursing facility placements upon release.  </a:t>
            </a:r>
          </a:p>
        </p:txBody>
      </p:sp>
      <p:sp>
        <p:nvSpPr>
          <p:cNvPr id="6" name="TextBox 5">
            <a:extLst>
              <a:ext uri="{FF2B5EF4-FFF2-40B4-BE49-F238E27FC236}">
                <a16:creationId xmlns:a16="http://schemas.microsoft.com/office/drawing/2014/main" id="{0661259F-FA74-4C9C-A884-77D4E0B57CFF}"/>
              </a:ext>
            </a:extLst>
          </p:cNvPr>
          <p:cNvSpPr txBox="1"/>
          <p:nvPr/>
        </p:nvSpPr>
        <p:spPr>
          <a:xfrm>
            <a:off x="677335" y="2351314"/>
            <a:ext cx="8934752"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If you receive a FED request from a correctional institution for an HCBS or nursing facility applicant, please complete the </a:t>
            </a:r>
            <a:r>
              <a:rPr lang="en-US" sz="1400" b="1" dirty="0">
                <a:latin typeface="Arial" panose="020B0604020202020204" pitchFamily="34" charset="0"/>
                <a:cs typeface="Arial" panose="020B0604020202020204" pitchFamily="34" charset="0"/>
              </a:rPr>
              <a:t>Template for AAA Correctional Institution FED Assessment Spreadsheet</a:t>
            </a:r>
            <a:r>
              <a:rPr lang="en-US" sz="1400" dirty="0">
                <a:latin typeface="Arial" panose="020B0604020202020204" pitchFamily="34" charset="0"/>
                <a:cs typeface="Arial" panose="020B0604020202020204" pitchFamily="34" charset="0"/>
              </a:rPr>
              <a:t> and email it to your QCSS immediately following the submission of the FED in PIA.  </a:t>
            </a:r>
          </a:p>
        </p:txBody>
      </p:sp>
      <p:pic>
        <p:nvPicPr>
          <p:cNvPr id="7" name="Picture 6">
            <a:extLst>
              <a:ext uri="{FF2B5EF4-FFF2-40B4-BE49-F238E27FC236}">
                <a16:creationId xmlns:a16="http://schemas.microsoft.com/office/drawing/2014/main" id="{A1A732AE-C9BF-46AF-9BD6-EF297082586D}"/>
              </a:ext>
            </a:extLst>
          </p:cNvPr>
          <p:cNvPicPr>
            <a:picLocks noChangeAspect="1"/>
          </p:cNvPicPr>
          <p:nvPr/>
        </p:nvPicPr>
        <p:blipFill>
          <a:blip r:embed="rId4"/>
          <a:stretch>
            <a:fillRect/>
          </a:stretch>
        </p:blipFill>
        <p:spPr>
          <a:xfrm>
            <a:off x="677334" y="3429000"/>
            <a:ext cx="10178143" cy="1480884"/>
          </a:xfrm>
          <a:prstGeom prst="rect">
            <a:avLst/>
          </a:prstGeom>
        </p:spPr>
      </p:pic>
    </p:spTree>
    <p:extLst>
      <p:ext uri="{BB962C8B-B14F-4D97-AF65-F5344CB8AC3E}">
        <p14:creationId xmlns:p14="http://schemas.microsoft.com/office/powerpoint/2010/main" val="3339520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p:txBody>
          <a:bodyPr>
            <a:normAutofit/>
          </a:bodyPr>
          <a:lstStyle/>
          <a:p>
            <a:r>
              <a:rPr lang="en-US" sz="2000" b="1" dirty="0">
                <a:solidFill>
                  <a:schemeClr val="tx1"/>
                </a:solidFill>
                <a:latin typeface="Arial" panose="020B0604020202020204" pitchFamily="34" charset="0"/>
                <a:cs typeface="Arial" panose="020B0604020202020204" pitchFamily="34" charset="0"/>
              </a:rPr>
              <a:t>Assessment Staff &amp; PIA Users </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26902019-DB62-4EA5-9A68-B6D1D037F576}"/>
              </a:ext>
            </a:extLst>
          </p:cNvPr>
          <p:cNvSpPr txBox="1"/>
          <p:nvPr/>
        </p:nvSpPr>
        <p:spPr>
          <a:xfrm>
            <a:off x="677334" y="1270000"/>
            <a:ext cx="5102980"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New Hire Process &amp; LMS Access </a:t>
            </a:r>
          </a:p>
        </p:txBody>
      </p:sp>
      <p:sp>
        <p:nvSpPr>
          <p:cNvPr id="3" name="TextBox 2">
            <a:extLst>
              <a:ext uri="{FF2B5EF4-FFF2-40B4-BE49-F238E27FC236}">
                <a16:creationId xmlns:a16="http://schemas.microsoft.com/office/drawing/2014/main" id="{FC38EEF2-C3CC-4D59-B763-511AD36F1BFD}"/>
              </a:ext>
            </a:extLst>
          </p:cNvPr>
          <p:cNvSpPr txBox="1"/>
          <p:nvPr/>
        </p:nvSpPr>
        <p:spPr>
          <a:xfrm>
            <a:off x="677334" y="1930400"/>
            <a:ext cx="7850649"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When you have a new assessor to train, please email your QCSS to obtain a copy of the New Hire Checklist and the Management Directive Form and gain access to  AWP’s Learning Management System for your staff. The AWP LMS site is </a:t>
            </a:r>
            <a:r>
              <a:rPr lang="en-US" sz="1400" b="1"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https://agingwellpa.litmos.com</a:t>
            </a:r>
            <a:r>
              <a:rPr lang="en-US" sz="1400" b="1" dirty="0">
                <a:solidFill>
                  <a:srgbClr val="0070C0"/>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619B3C9E-312C-4DB7-BAE2-CE6E5FBBC25B}"/>
              </a:ext>
            </a:extLst>
          </p:cNvPr>
          <p:cNvSpPr txBox="1"/>
          <p:nvPr/>
        </p:nvSpPr>
        <p:spPr>
          <a:xfrm>
            <a:off x="677334" y="2929354"/>
            <a:ext cx="8368694"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Your QCSS will need the following information to create your staff’s AWP LMS account:</a:t>
            </a:r>
          </a:p>
          <a:p>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Full Name</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Email Address   </a:t>
            </a:r>
          </a:p>
        </p:txBody>
      </p:sp>
      <p:sp>
        <p:nvSpPr>
          <p:cNvPr id="7" name="TextBox 6">
            <a:extLst>
              <a:ext uri="{FF2B5EF4-FFF2-40B4-BE49-F238E27FC236}">
                <a16:creationId xmlns:a16="http://schemas.microsoft.com/office/drawing/2014/main" id="{A78B907E-255C-4AA4-A3E6-FB57CA28636D}"/>
              </a:ext>
            </a:extLst>
          </p:cNvPr>
          <p:cNvSpPr txBox="1"/>
          <p:nvPr/>
        </p:nvSpPr>
        <p:spPr>
          <a:xfrm>
            <a:off x="677334" y="4143751"/>
            <a:ext cx="9589296" cy="138499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After your QCSS creates the account:</a:t>
            </a:r>
          </a:p>
          <a:p>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Staff will receive an email invitation with the link to the LMS</a:t>
            </a:r>
            <a:r>
              <a:rPr lang="en-US" sz="1400" b="1" dirty="0">
                <a:latin typeface="Arial" panose="020B0604020202020204" pitchFamily="34" charset="0"/>
                <a:cs typeface="Arial" panose="020B0604020202020204" pitchFamily="34" charset="0"/>
              </a:rPr>
              <a:t>. Instruct staff to open the link immediately. It will expire within 24 hours</a:t>
            </a:r>
            <a:r>
              <a:rPr lang="en-US" sz="1400" dirty="0">
                <a:latin typeface="Arial" panose="020B0604020202020204" pitchFamily="34" charset="0"/>
                <a:cs typeface="Arial" panose="020B0604020202020204" pitchFamily="34" charset="0"/>
              </a:rPr>
              <a:t>. The LMS operates best when using the Google Chrome browser. </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When logging in, their user name is their email address.</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They will be prompted to create a password upon their first login.  </a:t>
            </a:r>
          </a:p>
        </p:txBody>
      </p:sp>
      <p:sp>
        <p:nvSpPr>
          <p:cNvPr id="8" name="TextBox 7">
            <a:extLst>
              <a:ext uri="{FF2B5EF4-FFF2-40B4-BE49-F238E27FC236}">
                <a16:creationId xmlns:a16="http://schemas.microsoft.com/office/drawing/2014/main" id="{69839657-0B36-40C6-AB61-AEF74FE7AA32}"/>
              </a:ext>
            </a:extLst>
          </p:cNvPr>
          <p:cNvSpPr txBox="1"/>
          <p:nvPr/>
        </p:nvSpPr>
        <p:spPr>
          <a:xfrm>
            <a:off x="677334" y="5789036"/>
            <a:ext cx="898643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It is important to note that the AWP LMS differs from the PDA LMS.    </a:t>
            </a:r>
          </a:p>
        </p:txBody>
      </p:sp>
    </p:spTree>
    <p:extLst>
      <p:ext uri="{BB962C8B-B14F-4D97-AF65-F5344CB8AC3E}">
        <p14:creationId xmlns:p14="http://schemas.microsoft.com/office/powerpoint/2010/main" val="1057822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6" name="Title 1">
            <a:extLst>
              <a:ext uri="{FF2B5EF4-FFF2-40B4-BE49-F238E27FC236}">
                <a16:creationId xmlns:a16="http://schemas.microsoft.com/office/drawing/2014/main" id="{E150734F-A7CF-4042-B4ED-61745F240664}"/>
              </a:ext>
            </a:extLst>
          </p:cNvPr>
          <p:cNvSpPr txBox="1">
            <a:spLocks/>
          </p:cNvSpPr>
          <p:nvPr/>
        </p:nvSpPr>
        <p:spPr>
          <a:xfrm>
            <a:off x="677334" y="762000"/>
            <a:ext cx="8749067" cy="338554"/>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tx1"/>
                </a:solidFill>
                <a:latin typeface="Arial" panose="020B0604020202020204" pitchFamily="34" charset="0"/>
                <a:cs typeface="Arial" panose="020B0604020202020204" pitchFamily="34" charset="0"/>
              </a:rPr>
              <a:t>Assessment Staff &amp; PIA Users </a:t>
            </a:r>
          </a:p>
        </p:txBody>
      </p:sp>
      <p:sp>
        <p:nvSpPr>
          <p:cNvPr id="7" name="TextBox 6">
            <a:extLst>
              <a:ext uri="{FF2B5EF4-FFF2-40B4-BE49-F238E27FC236}">
                <a16:creationId xmlns:a16="http://schemas.microsoft.com/office/drawing/2014/main" id="{E95AA8C0-FE60-4990-9A74-91FCBFA4DB0A}"/>
              </a:ext>
            </a:extLst>
          </p:cNvPr>
          <p:cNvSpPr txBox="1"/>
          <p:nvPr/>
        </p:nvSpPr>
        <p:spPr>
          <a:xfrm>
            <a:off x="677334" y="1346200"/>
            <a:ext cx="2088264"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New Hire Checklist</a:t>
            </a:r>
          </a:p>
        </p:txBody>
      </p:sp>
      <p:sp>
        <p:nvSpPr>
          <p:cNvPr id="8" name="Rectangle 7">
            <a:extLst>
              <a:ext uri="{FF2B5EF4-FFF2-40B4-BE49-F238E27FC236}">
                <a16:creationId xmlns:a16="http://schemas.microsoft.com/office/drawing/2014/main" id="{FE359E27-C71B-40C6-AD4B-6DCCCA870A19}"/>
              </a:ext>
            </a:extLst>
          </p:cNvPr>
          <p:cNvSpPr/>
          <p:nvPr/>
        </p:nvSpPr>
        <p:spPr>
          <a:xfrm>
            <a:off x="677334" y="2194899"/>
            <a:ext cx="8447001" cy="738664"/>
          </a:xfrm>
          <a:prstGeom prst="rect">
            <a:avLst/>
          </a:prstGeom>
        </p:spPr>
        <p:txBody>
          <a:bodyPr wrap="square">
            <a:spAutoFit/>
          </a:bodyPr>
          <a:lstStyle/>
          <a:p>
            <a:pPr lvl="0" defTabSz="914400">
              <a:defRPr/>
            </a:pPr>
            <a:r>
              <a:rPr lang="en-US" sz="1400" dirty="0">
                <a:latin typeface="Arial" panose="020B0604020202020204" pitchFamily="34" charset="0"/>
                <a:cs typeface="Arial" panose="020B0604020202020204" pitchFamily="34" charset="0"/>
              </a:rPr>
              <a:t>All new assessors must complete the requirements on the New Hire Checklist before being granted access to PIA to conduct FEDs. Please make sure every area is completed. </a:t>
            </a:r>
          </a:p>
          <a:p>
            <a:pPr lvl="0" defTabSz="914400">
              <a:defRPr/>
            </a:pPr>
            <a:endParaRPr lang="en-US"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593F0A2-E80E-18B3-7FC5-773F35C39BA1}"/>
              </a:ext>
            </a:extLst>
          </p:cNvPr>
          <p:cNvPicPr>
            <a:picLocks noChangeAspect="1"/>
          </p:cNvPicPr>
          <p:nvPr/>
        </p:nvPicPr>
        <p:blipFill>
          <a:blip r:embed="rId4"/>
          <a:stretch>
            <a:fillRect/>
          </a:stretch>
        </p:blipFill>
        <p:spPr>
          <a:xfrm>
            <a:off x="2129343" y="2956288"/>
            <a:ext cx="5845047" cy="3139712"/>
          </a:xfrm>
          <a:prstGeom prst="rect">
            <a:avLst/>
          </a:prstGeom>
        </p:spPr>
      </p:pic>
    </p:spTree>
    <p:extLst>
      <p:ext uri="{BB962C8B-B14F-4D97-AF65-F5344CB8AC3E}">
        <p14:creationId xmlns:p14="http://schemas.microsoft.com/office/powerpoint/2010/main" val="134749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itle 1">
            <a:extLst>
              <a:ext uri="{FF2B5EF4-FFF2-40B4-BE49-F238E27FC236}">
                <a16:creationId xmlns:a16="http://schemas.microsoft.com/office/drawing/2014/main" id="{765451BB-8D6C-4519-A303-88AFC378D71D}"/>
              </a:ext>
            </a:extLst>
          </p:cNvPr>
          <p:cNvSpPr txBox="1">
            <a:spLocks noGrp="1"/>
          </p:cNvSpPr>
          <p:nvPr>
            <p:ph type="title"/>
          </p:nvPr>
        </p:nvSpPr>
        <p:spPr>
          <a:xfrm>
            <a:off x="522514" y="609600"/>
            <a:ext cx="8545287" cy="468086"/>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tx1"/>
                </a:solidFill>
                <a:latin typeface="Arial" panose="020B0604020202020204" pitchFamily="34" charset="0"/>
                <a:cs typeface="Arial" panose="020B0604020202020204" pitchFamily="34" charset="0"/>
              </a:rPr>
              <a:t>Assessment Staff &amp; PIA Users </a:t>
            </a:r>
          </a:p>
        </p:txBody>
      </p:sp>
      <p:sp>
        <p:nvSpPr>
          <p:cNvPr id="6" name="TextBox 5">
            <a:extLst>
              <a:ext uri="{FF2B5EF4-FFF2-40B4-BE49-F238E27FC236}">
                <a16:creationId xmlns:a16="http://schemas.microsoft.com/office/drawing/2014/main" id="{8EA34E42-B66D-41B9-8092-3BDA8519B262}"/>
              </a:ext>
            </a:extLst>
          </p:cNvPr>
          <p:cNvSpPr txBox="1"/>
          <p:nvPr/>
        </p:nvSpPr>
        <p:spPr>
          <a:xfrm>
            <a:off x="522514" y="1111306"/>
            <a:ext cx="2243084"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New Hire Checklist</a:t>
            </a:r>
          </a:p>
        </p:txBody>
      </p:sp>
      <p:sp>
        <p:nvSpPr>
          <p:cNvPr id="9" name="TextBox 8">
            <a:extLst>
              <a:ext uri="{FF2B5EF4-FFF2-40B4-BE49-F238E27FC236}">
                <a16:creationId xmlns:a16="http://schemas.microsoft.com/office/drawing/2014/main" id="{C7F59D43-BCF1-4EF9-B96F-7C270E63D182}"/>
              </a:ext>
            </a:extLst>
          </p:cNvPr>
          <p:cNvSpPr txBox="1"/>
          <p:nvPr/>
        </p:nvSpPr>
        <p:spPr>
          <a:xfrm>
            <a:off x="522514" y="1785257"/>
            <a:ext cx="905691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Demonstrating the ability to navigate PIA and complete a FED should be done in the </a:t>
            </a:r>
            <a:r>
              <a:rPr lang="en-US" sz="1400" b="1" dirty="0">
                <a:latin typeface="Arial" panose="020B0604020202020204" pitchFamily="34" charset="0"/>
                <a:cs typeface="Arial" panose="020B0604020202020204" pitchFamily="34" charset="0"/>
              </a:rPr>
              <a:t>PIA Sandbox </a:t>
            </a:r>
            <a:r>
              <a:rPr lang="en-US" sz="1400" dirty="0">
                <a:latin typeface="Arial" panose="020B0604020202020204" pitchFamily="34" charset="0"/>
                <a:cs typeface="Arial" panose="020B0604020202020204" pitchFamily="34" charset="0"/>
              </a:rPr>
              <a:t>and </a:t>
            </a:r>
            <a:r>
              <a:rPr lang="en-US" sz="1400" b="1" dirty="0">
                <a:latin typeface="Arial" panose="020B0604020202020204" pitchFamily="34" charset="0"/>
                <a:cs typeface="Arial" panose="020B0604020202020204" pitchFamily="34" charset="0"/>
              </a:rPr>
              <a:t>NOT</a:t>
            </a:r>
            <a:r>
              <a:rPr lang="en-US" sz="1400" dirty="0">
                <a:latin typeface="Arial" panose="020B0604020202020204" pitchFamily="34" charset="0"/>
                <a:cs typeface="Arial" panose="020B0604020202020204" pitchFamily="34" charset="0"/>
              </a:rPr>
              <a:t> in the live PIA database.  </a:t>
            </a:r>
          </a:p>
        </p:txBody>
      </p:sp>
      <p:sp>
        <p:nvSpPr>
          <p:cNvPr id="10" name="Rectangle 9">
            <a:extLst>
              <a:ext uri="{FF2B5EF4-FFF2-40B4-BE49-F238E27FC236}">
                <a16:creationId xmlns:a16="http://schemas.microsoft.com/office/drawing/2014/main" id="{76D1528D-9851-4843-8DFD-2BCE7E713DCB}"/>
              </a:ext>
            </a:extLst>
          </p:cNvPr>
          <p:cNvSpPr/>
          <p:nvPr/>
        </p:nvSpPr>
        <p:spPr>
          <a:xfrm>
            <a:off x="522514" y="2645999"/>
            <a:ext cx="7256464" cy="33855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The PIA Sandbox can be accessed at </a:t>
            </a:r>
            <a:r>
              <a:rPr lang="en-US" sz="1600" b="1" dirty="0">
                <a:solidFill>
                  <a:srgbClr val="0070C0"/>
                </a:solidFill>
                <a:latin typeface="Arial" panose="020B0604020202020204" pitchFamily="34" charset="0"/>
                <a:cs typeface="Arial" panose="020B0604020202020204" pitchFamily="34" charset="0"/>
              </a:rPr>
              <a:t>https://pa-assessment-uat-sso.eltss.org.</a:t>
            </a:r>
            <a:endParaRPr lang="en-US" b="1" dirty="0">
              <a:solidFill>
                <a:srgbClr val="0070C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1FCADC2-A03B-4447-8361-101852088C14}"/>
              </a:ext>
            </a:extLst>
          </p:cNvPr>
          <p:cNvSpPr txBox="1"/>
          <p:nvPr/>
        </p:nvSpPr>
        <p:spPr>
          <a:xfrm>
            <a:off x="742960" y="3016048"/>
            <a:ext cx="2959423"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Username:  training</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Password:  Train12345</a:t>
            </a:r>
          </a:p>
        </p:txBody>
      </p:sp>
      <p:sp>
        <p:nvSpPr>
          <p:cNvPr id="12" name="TextBox 11">
            <a:extLst>
              <a:ext uri="{FF2B5EF4-FFF2-40B4-BE49-F238E27FC236}">
                <a16:creationId xmlns:a16="http://schemas.microsoft.com/office/drawing/2014/main" id="{1DFA3B02-49AB-4012-9FFF-D09BC27FD975}"/>
              </a:ext>
            </a:extLst>
          </p:cNvPr>
          <p:cNvSpPr txBox="1"/>
          <p:nvPr/>
        </p:nvSpPr>
        <p:spPr>
          <a:xfrm>
            <a:off x="742960" y="3944895"/>
            <a:ext cx="2708123"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Detailed instructions for logging into the Sandbox for the first time are available from your QCSS.</a:t>
            </a:r>
          </a:p>
        </p:txBody>
      </p:sp>
      <p:pic>
        <p:nvPicPr>
          <p:cNvPr id="8" name="Picture 7">
            <a:extLst>
              <a:ext uri="{FF2B5EF4-FFF2-40B4-BE49-F238E27FC236}">
                <a16:creationId xmlns:a16="http://schemas.microsoft.com/office/drawing/2014/main" id="{FE7B1107-18B8-7F53-A069-9CBF869DF967}"/>
              </a:ext>
            </a:extLst>
          </p:cNvPr>
          <p:cNvPicPr>
            <a:picLocks noChangeAspect="1"/>
          </p:cNvPicPr>
          <p:nvPr/>
        </p:nvPicPr>
        <p:blipFill>
          <a:blip r:embed="rId4"/>
          <a:stretch>
            <a:fillRect/>
          </a:stretch>
        </p:blipFill>
        <p:spPr>
          <a:xfrm>
            <a:off x="3887140" y="3944895"/>
            <a:ext cx="6441606" cy="2119603"/>
          </a:xfrm>
          <a:prstGeom prst="rect">
            <a:avLst/>
          </a:prstGeom>
        </p:spPr>
      </p:pic>
      <p:sp>
        <p:nvSpPr>
          <p:cNvPr id="14" name="Arrow: Right 13">
            <a:extLst>
              <a:ext uri="{FF2B5EF4-FFF2-40B4-BE49-F238E27FC236}">
                <a16:creationId xmlns:a16="http://schemas.microsoft.com/office/drawing/2014/main" id="{1D81871C-DC49-C4AC-B336-92FA57BE19A9}"/>
              </a:ext>
            </a:extLst>
          </p:cNvPr>
          <p:cNvSpPr/>
          <p:nvPr/>
        </p:nvSpPr>
        <p:spPr>
          <a:xfrm>
            <a:off x="4216780" y="5130510"/>
            <a:ext cx="510138" cy="1160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5F100EEE-5FBB-D712-1818-AAA59A54FBEC}"/>
              </a:ext>
            </a:extLst>
          </p:cNvPr>
          <p:cNvSpPr/>
          <p:nvPr/>
        </p:nvSpPr>
        <p:spPr>
          <a:xfrm>
            <a:off x="4216780" y="5281727"/>
            <a:ext cx="510138" cy="1160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397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8880" y="6118735"/>
            <a:ext cx="876190" cy="647619"/>
          </a:xfrm>
          <a:prstGeom prst="ellipse">
            <a:avLst/>
          </a:prstGeom>
          <a:ln>
            <a:noFill/>
          </a:ln>
          <a:effectLst>
            <a:softEdge rad="112500"/>
          </a:effectLst>
        </p:spPr>
      </p:pic>
      <p:sp>
        <p:nvSpPr>
          <p:cNvPr id="7" name="TextBox 6">
            <a:extLst>
              <a:ext uri="{FF2B5EF4-FFF2-40B4-BE49-F238E27FC236}">
                <a16:creationId xmlns:a16="http://schemas.microsoft.com/office/drawing/2014/main" id="{EB1BF480-DFE8-4CA2-A5A3-A327DA1F803D}"/>
              </a:ext>
            </a:extLst>
          </p:cNvPr>
          <p:cNvSpPr txBox="1"/>
          <p:nvPr/>
        </p:nvSpPr>
        <p:spPr>
          <a:xfrm>
            <a:off x="468758" y="1187366"/>
            <a:ext cx="2362827"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New Hire Checklist</a:t>
            </a:r>
          </a:p>
        </p:txBody>
      </p:sp>
      <p:sp>
        <p:nvSpPr>
          <p:cNvPr id="8" name="Title 1">
            <a:extLst>
              <a:ext uri="{FF2B5EF4-FFF2-40B4-BE49-F238E27FC236}">
                <a16:creationId xmlns:a16="http://schemas.microsoft.com/office/drawing/2014/main" id="{D95C0C44-40B0-4CC5-A9DC-79DE1D3DA7EA}"/>
              </a:ext>
            </a:extLst>
          </p:cNvPr>
          <p:cNvSpPr txBox="1">
            <a:spLocks noGrp="1"/>
          </p:cNvSpPr>
          <p:nvPr>
            <p:ph type="title"/>
          </p:nvPr>
        </p:nvSpPr>
        <p:spPr>
          <a:xfrm>
            <a:off x="402770" y="609600"/>
            <a:ext cx="8436432" cy="446314"/>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tx1"/>
                </a:solidFill>
                <a:latin typeface="Arial" panose="020B0604020202020204" pitchFamily="34" charset="0"/>
                <a:cs typeface="Arial" panose="020B0604020202020204" pitchFamily="34" charset="0"/>
              </a:rPr>
              <a:t>Assessment Staff &amp; PIA Users </a:t>
            </a:r>
          </a:p>
        </p:txBody>
      </p:sp>
      <p:sp>
        <p:nvSpPr>
          <p:cNvPr id="10" name="TextBox 9">
            <a:extLst>
              <a:ext uri="{FF2B5EF4-FFF2-40B4-BE49-F238E27FC236}">
                <a16:creationId xmlns:a16="http://schemas.microsoft.com/office/drawing/2014/main" id="{37B57578-552C-4B91-814B-9E853A5720A3}"/>
              </a:ext>
            </a:extLst>
          </p:cNvPr>
          <p:cNvSpPr txBox="1"/>
          <p:nvPr/>
        </p:nvSpPr>
        <p:spPr>
          <a:xfrm>
            <a:off x="402770" y="2103704"/>
            <a:ext cx="9133116"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Here is how to access the September 2018 PASRR Tool Form Webinar:</a:t>
            </a:r>
          </a:p>
          <a:p>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Go to: </a:t>
            </a:r>
            <a:r>
              <a:rPr lang="en-US" sz="1400" b="1"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https://www.dhs.pa.gov/providers/Providers/Pages/PASRR-Process.aspx </a:t>
            </a:r>
            <a:r>
              <a:rPr lang="en-US" sz="1400" dirty="0">
                <a:latin typeface="Arial" panose="020B0604020202020204" pitchFamily="34" charset="0"/>
                <a:cs typeface="Arial" panose="020B0604020202020204" pitchFamily="34" charset="0"/>
              </a:rPr>
              <a:t>and scroll to resources. It has the PASRR resources, training handouts, and the webinar link. </a:t>
            </a:r>
            <a:endParaRPr lang="en-US" sz="1600" b="1" dirty="0">
              <a:solidFill>
                <a:srgbClr val="0070C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244D9E2-E390-4423-B4CD-9D2AA0BD4F83}"/>
              </a:ext>
            </a:extLst>
          </p:cNvPr>
          <p:cNvSpPr/>
          <p:nvPr/>
        </p:nvSpPr>
        <p:spPr>
          <a:xfrm>
            <a:off x="402770" y="3515473"/>
            <a:ext cx="7097486" cy="553998"/>
          </a:xfrm>
          <a:prstGeom prst="rect">
            <a:avLst/>
          </a:prstGeom>
        </p:spPr>
        <p:txBody>
          <a:bodyPr wrap="square">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 YouTube of the recorded webinar -  </a:t>
            </a:r>
            <a:r>
              <a:rPr lang="en-US" sz="1600" b="1" u="sng"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https://www.youtube.com/watch?v=SusAiTz5sF0&amp;feature=youtu.be</a:t>
            </a:r>
            <a:r>
              <a:rPr lang="en-US" sz="1600" b="1" dirty="0">
                <a:solidFill>
                  <a:srgbClr val="0070C0"/>
                </a:solidFill>
                <a:latin typeface="Arial" panose="020B0604020202020204" pitchFamily="34" charset="0"/>
                <a:cs typeface="Arial" panose="020B0604020202020204" pitchFamily="34" charset="0"/>
              </a:rPr>
              <a:t> </a:t>
            </a:r>
            <a:endParaRPr lang="en-US" sz="1400" b="1" dirty="0">
              <a:solidFill>
                <a:srgbClr val="0070C0"/>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1CB3B35C-6EA6-5FCE-5839-5C350E858020}"/>
              </a:ext>
            </a:extLst>
          </p:cNvPr>
          <p:cNvPicPr>
            <a:picLocks noChangeAspect="1"/>
          </p:cNvPicPr>
          <p:nvPr/>
        </p:nvPicPr>
        <p:blipFill>
          <a:blip r:embed="rId6"/>
          <a:stretch>
            <a:fillRect/>
          </a:stretch>
        </p:blipFill>
        <p:spPr>
          <a:xfrm>
            <a:off x="1741020" y="4570376"/>
            <a:ext cx="7222959" cy="1211778"/>
          </a:xfrm>
          <a:prstGeom prst="rect">
            <a:avLst/>
          </a:prstGeom>
        </p:spPr>
      </p:pic>
      <p:sp>
        <p:nvSpPr>
          <p:cNvPr id="16" name="Arrow: Right 15">
            <a:extLst>
              <a:ext uri="{FF2B5EF4-FFF2-40B4-BE49-F238E27FC236}">
                <a16:creationId xmlns:a16="http://schemas.microsoft.com/office/drawing/2014/main" id="{6C167CD7-513C-4033-9393-AD32A77CFAE2}"/>
              </a:ext>
            </a:extLst>
          </p:cNvPr>
          <p:cNvSpPr/>
          <p:nvPr/>
        </p:nvSpPr>
        <p:spPr>
          <a:xfrm>
            <a:off x="1931884" y="5614670"/>
            <a:ext cx="510138" cy="1574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23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520094" y="511629"/>
            <a:ext cx="8675288" cy="413657"/>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Assessment Staff &amp; PIA Users </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66D651AE-26FC-4104-8C84-BFAF6E01C65C}"/>
              </a:ext>
            </a:extLst>
          </p:cNvPr>
          <p:cNvSpPr txBox="1"/>
          <p:nvPr/>
        </p:nvSpPr>
        <p:spPr>
          <a:xfrm>
            <a:off x="520094" y="1088618"/>
            <a:ext cx="4632475"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New Hire Checklist: Requesting PIA Access</a:t>
            </a:r>
          </a:p>
        </p:txBody>
      </p:sp>
      <p:sp>
        <p:nvSpPr>
          <p:cNvPr id="6" name="Rectangle 5">
            <a:extLst>
              <a:ext uri="{FF2B5EF4-FFF2-40B4-BE49-F238E27FC236}">
                <a16:creationId xmlns:a16="http://schemas.microsoft.com/office/drawing/2014/main" id="{330EDE2B-E755-46D4-9180-92BF4102C735}"/>
              </a:ext>
            </a:extLst>
          </p:cNvPr>
          <p:cNvSpPr/>
          <p:nvPr/>
        </p:nvSpPr>
        <p:spPr>
          <a:xfrm>
            <a:off x="520094" y="1859339"/>
            <a:ext cx="10191449" cy="307777"/>
          </a:xfrm>
          <a:prstGeom prst="rect">
            <a:avLst/>
          </a:prstGeom>
        </p:spPr>
        <p:txBody>
          <a:bodyPr wrap="square">
            <a:spAutoFit/>
          </a:bodyPr>
          <a:lstStyle/>
          <a:p>
            <a:pPr lvl="0"/>
            <a:r>
              <a:rPr lang="en-US" sz="1400" dirty="0">
                <a:latin typeface="Arial" panose="020B0604020202020204" pitchFamily="34" charset="0"/>
                <a:cs typeface="Arial" panose="020B0604020202020204" pitchFamily="34" charset="0"/>
              </a:rPr>
              <a:t>You QCSS will need the following before PIA access can be granted:</a:t>
            </a:r>
          </a:p>
        </p:txBody>
      </p:sp>
      <p:sp>
        <p:nvSpPr>
          <p:cNvPr id="7" name="Rectangle 6">
            <a:extLst>
              <a:ext uri="{FF2B5EF4-FFF2-40B4-BE49-F238E27FC236}">
                <a16:creationId xmlns:a16="http://schemas.microsoft.com/office/drawing/2014/main" id="{DD702287-AB69-428B-BDE0-EE4F8D11600E}"/>
              </a:ext>
            </a:extLst>
          </p:cNvPr>
          <p:cNvSpPr/>
          <p:nvPr/>
        </p:nvSpPr>
        <p:spPr>
          <a:xfrm>
            <a:off x="999065" y="2307713"/>
            <a:ext cx="7056363" cy="738664"/>
          </a:xfrm>
          <a:prstGeom prst="rect">
            <a:avLst/>
          </a:prstGeom>
        </p:spPr>
        <p:txBody>
          <a:bodyPr wrap="square">
            <a:spAutoFit/>
          </a:bodyPr>
          <a:lstStyle/>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 copy of the completed New Hire Checklist initialed by the assessor and supervisor. This serves as confirmation that the assessor has met the initial certification requirements.</a:t>
            </a:r>
          </a:p>
        </p:txBody>
      </p:sp>
      <p:sp>
        <p:nvSpPr>
          <p:cNvPr id="8" name="Rectangle 7">
            <a:extLst>
              <a:ext uri="{FF2B5EF4-FFF2-40B4-BE49-F238E27FC236}">
                <a16:creationId xmlns:a16="http://schemas.microsoft.com/office/drawing/2014/main" id="{BFC1C4BB-11EB-45DB-91C2-66259E205452}"/>
              </a:ext>
            </a:extLst>
          </p:cNvPr>
          <p:cNvSpPr/>
          <p:nvPr/>
        </p:nvSpPr>
        <p:spPr>
          <a:xfrm>
            <a:off x="999066" y="3170218"/>
            <a:ext cx="7056362" cy="307777"/>
          </a:xfrm>
          <a:prstGeom prst="rect">
            <a:avLst/>
          </a:prstGeom>
        </p:spPr>
        <p:txBody>
          <a:bodyPr wrap="square">
            <a:spAutoFit/>
          </a:bodyPr>
          <a:lstStyle/>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 signed copy of the Management Directive Form- Enclosure 3 Page.</a:t>
            </a:r>
          </a:p>
        </p:txBody>
      </p:sp>
      <p:sp>
        <p:nvSpPr>
          <p:cNvPr id="9" name="Rectangle 8">
            <a:extLst>
              <a:ext uri="{FF2B5EF4-FFF2-40B4-BE49-F238E27FC236}">
                <a16:creationId xmlns:a16="http://schemas.microsoft.com/office/drawing/2014/main" id="{44C4D2EA-BD3F-4725-8C5E-78E9F17EA407}"/>
              </a:ext>
            </a:extLst>
          </p:cNvPr>
          <p:cNvSpPr/>
          <p:nvPr/>
        </p:nvSpPr>
        <p:spPr>
          <a:xfrm>
            <a:off x="999065" y="3728230"/>
            <a:ext cx="7056361" cy="307777"/>
          </a:xfrm>
          <a:prstGeom prst="rect">
            <a:avLst/>
          </a:prstGeom>
        </p:spPr>
        <p:txBody>
          <a:bodyPr wrap="square">
            <a:spAutoFit/>
          </a:bodyPr>
          <a:lstStyle/>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The access role(s) staff needs (Assessor or Supervisor).</a:t>
            </a:r>
          </a:p>
        </p:txBody>
      </p:sp>
      <p:sp>
        <p:nvSpPr>
          <p:cNvPr id="10" name="Rectangle 9">
            <a:extLst>
              <a:ext uri="{FF2B5EF4-FFF2-40B4-BE49-F238E27FC236}">
                <a16:creationId xmlns:a16="http://schemas.microsoft.com/office/drawing/2014/main" id="{61B5E0FF-CCE3-4CEA-9DD3-55552B920BDE}"/>
              </a:ext>
            </a:extLst>
          </p:cNvPr>
          <p:cNvSpPr/>
          <p:nvPr/>
        </p:nvSpPr>
        <p:spPr>
          <a:xfrm>
            <a:off x="999066" y="4286242"/>
            <a:ext cx="7056360" cy="523220"/>
          </a:xfrm>
          <a:prstGeom prst="rect">
            <a:avLst/>
          </a:prstGeom>
        </p:spPr>
        <p:txBody>
          <a:bodyPr wrap="square">
            <a:spAutoFit/>
          </a:bodyPr>
          <a:lstStyle/>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If applicable, any existing b-accounts staff currently use to access other Commonwealth databases. </a:t>
            </a:r>
          </a:p>
        </p:txBody>
      </p:sp>
    </p:spTree>
    <p:extLst>
      <p:ext uri="{BB962C8B-B14F-4D97-AF65-F5344CB8AC3E}">
        <p14:creationId xmlns:p14="http://schemas.microsoft.com/office/powerpoint/2010/main" val="196310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10A9-25EC-488C-B5C3-1EFDDE3E3E5E}"/>
              </a:ext>
            </a:extLst>
          </p:cNvPr>
          <p:cNvSpPr>
            <a:spLocks noGrp="1"/>
          </p:cNvSpPr>
          <p:nvPr>
            <p:ph type="ctrTitle"/>
          </p:nvPr>
        </p:nvSpPr>
        <p:spPr>
          <a:xfrm>
            <a:off x="745433" y="282468"/>
            <a:ext cx="6651408" cy="451481"/>
          </a:xfrm>
        </p:spPr>
        <p:txBody>
          <a:bodyPr/>
          <a:lstStyle/>
          <a:p>
            <a:pPr algn="l"/>
            <a:r>
              <a:rPr lang="en-US" sz="2000" b="1" dirty="0">
                <a:solidFill>
                  <a:schemeClr val="tx1"/>
                </a:solidFill>
                <a:latin typeface="Arial" panose="020B0604020202020204" pitchFamily="34" charset="0"/>
                <a:cs typeface="Arial" panose="020B0604020202020204" pitchFamily="34" charset="0"/>
              </a:rPr>
              <a:t>Our Core Values:</a:t>
            </a:r>
          </a:p>
        </p:txBody>
      </p:sp>
      <p:pic>
        <p:nvPicPr>
          <p:cNvPr id="4" name="Picture 3">
            <a:extLst>
              <a:ext uri="{FF2B5EF4-FFF2-40B4-BE49-F238E27FC236}">
                <a16:creationId xmlns:a16="http://schemas.microsoft.com/office/drawing/2014/main" id="{6ADEBD9F-AF5E-400C-B934-8CC2E2B2E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6" name="TextBox 5">
            <a:extLst>
              <a:ext uri="{FF2B5EF4-FFF2-40B4-BE49-F238E27FC236}">
                <a16:creationId xmlns:a16="http://schemas.microsoft.com/office/drawing/2014/main" id="{5AA9F5AF-4A59-4357-AB89-A13748302C0A}"/>
              </a:ext>
            </a:extLst>
          </p:cNvPr>
          <p:cNvSpPr txBox="1"/>
          <p:nvPr/>
        </p:nvSpPr>
        <p:spPr>
          <a:xfrm>
            <a:off x="665920" y="1310992"/>
            <a:ext cx="8209720" cy="646331"/>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Integrity</a:t>
            </a:r>
            <a:r>
              <a:rPr lang="en-US" dirty="0">
                <a:latin typeface="Arial" panose="020B0604020202020204" pitchFamily="34" charset="0"/>
                <a:cs typeface="Arial" panose="020B0604020202020204" pitchFamily="34" charset="0"/>
              </a:rPr>
              <a:t> – We will do the right thing even when it’s not convenient to do so, and we will do it with consistency in what we think, say, and do.</a:t>
            </a:r>
            <a:endParaRPr lang="en-US" dirty="0"/>
          </a:p>
        </p:txBody>
      </p:sp>
      <p:sp>
        <p:nvSpPr>
          <p:cNvPr id="10" name="TextBox 9">
            <a:extLst>
              <a:ext uri="{FF2B5EF4-FFF2-40B4-BE49-F238E27FC236}">
                <a16:creationId xmlns:a16="http://schemas.microsoft.com/office/drawing/2014/main" id="{FE95DD3C-44A0-4FBA-9637-8A2690441097}"/>
              </a:ext>
            </a:extLst>
          </p:cNvPr>
          <p:cNvSpPr txBox="1"/>
          <p:nvPr/>
        </p:nvSpPr>
        <p:spPr>
          <a:xfrm>
            <a:off x="665920" y="2411025"/>
            <a:ext cx="8050692" cy="923330"/>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Collaboration</a:t>
            </a:r>
            <a:r>
              <a:rPr lang="en-US" dirty="0">
                <a:latin typeface="Arial" panose="020B0604020202020204" pitchFamily="34" charset="0"/>
                <a:cs typeface="Arial" panose="020B0604020202020204" pitchFamily="34" charset="0"/>
              </a:rPr>
              <a:t> – We believe that collaboration provides more opportunities for success, greater diversity in ideas, and a deeper commitment to reaching goals. We work with others, not against others.</a:t>
            </a:r>
          </a:p>
        </p:txBody>
      </p:sp>
      <p:sp>
        <p:nvSpPr>
          <p:cNvPr id="12" name="Rectangle 11">
            <a:extLst>
              <a:ext uri="{FF2B5EF4-FFF2-40B4-BE49-F238E27FC236}">
                <a16:creationId xmlns:a16="http://schemas.microsoft.com/office/drawing/2014/main" id="{05A5AE36-7572-42A1-BF80-2C2F39654DD7}"/>
              </a:ext>
            </a:extLst>
          </p:cNvPr>
          <p:cNvSpPr/>
          <p:nvPr/>
        </p:nvSpPr>
        <p:spPr>
          <a:xfrm>
            <a:off x="745433" y="3648519"/>
            <a:ext cx="8050693" cy="923330"/>
          </a:xfrm>
          <a:prstGeom prst="rect">
            <a:avLst/>
          </a:prstGeom>
        </p:spPr>
        <p:txBody>
          <a:bodyPr wrap="square">
            <a:spAutoFit/>
          </a:bodyPr>
          <a:lstStyle/>
          <a:p>
            <a:r>
              <a:rPr lang="en-US" u="sng" dirty="0">
                <a:latin typeface="Arial" panose="020B0604020202020204" pitchFamily="34" charset="0"/>
                <a:cs typeface="Arial" panose="020B0604020202020204" pitchFamily="34" charset="0"/>
              </a:rPr>
              <a:t>Quality Service</a:t>
            </a:r>
            <a:r>
              <a:rPr lang="en-US" dirty="0">
                <a:latin typeface="Arial" panose="020B0604020202020204" pitchFamily="34" charset="0"/>
                <a:cs typeface="Arial" panose="020B0604020202020204" pitchFamily="34" charset="0"/>
              </a:rPr>
              <a:t> – We believe we are most successful when we meet or exceed our own expectations and those of others.  We always bring the best we have to offer in every situation.</a:t>
            </a:r>
          </a:p>
        </p:txBody>
      </p:sp>
      <p:sp>
        <p:nvSpPr>
          <p:cNvPr id="13" name="Rectangle 12">
            <a:extLst>
              <a:ext uri="{FF2B5EF4-FFF2-40B4-BE49-F238E27FC236}">
                <a16:creationId xmlns:a16="http://schemas.microsoft.com/office/drawing/2014/main" id="{C0DCF8F9-EB44-4328-B065-08F004CF5931}"/>
              </a:ext>
            </a:extLst>
          </p:cNvPr>
          <p:cNvSpPr/>
          <p:nvPr/>
        </p:nvSpPr>
        <p:spPr>
          <a:xfrm>
            <a:off x="665920" y="4900677"/>
            <a:ext cx="8209721" cy="923330"/>
          </a:xfrm>
          <a:prstGeom prst="rect">
            <a:avLst/>
          </a:prstGeom>
        </p:spPr>
        <p:txBody>
          <a:bodyPr wrap="square">
            <a:spAutoFit/>
          </a:bodyPr>
          <a:lstStyle/>
          <a:p>
            <a:r>
              <a:rPr lang="en-US" u="sng" dirty="0">
                <a:latin typeface="Arial" panose="020B0604020202020204" pitchFamily="34" charset="0"/>
                <a:cs typeface="Arial" panose="020B0604020202020204" pitchFamily="34" charset="0"/>
              </a:rPr>
              <a:t>Effectiveness</a:t>
            </a:r>
            <a:r>
              <a:rPr lang="en-US" dirty="0">
                <a:latin typeface="Arial" panose="020B0604020202020204" pitchFamily="34" charset="0"/>
                <a:cs typeface="Arial" panose="020B0604020202020204" pitchFamily="34" charset="0"/>
              </a:rPr>
              <a:t> – We believe that performing in a productive and proficient manner results in superior outcomes.  When what we do is helpful and/or useful to others, our efforts have been effective.</a:t>
            </a:r>
          </a:p>
        </p:txBody>
      </p:sp>
    </p:spTree>
    <p:extLst>
      <p:ext uri="{BB962C8B-B14F-4D97-AF65-F5344CB8AC3E}">
        <p14:creationId xmlns:p14="http://schemas.microsoft.com/office/powerpoint/2010/main" val="2071324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625771" y="609600"/>
            <a:ext cx="8292495" cy="424543"/>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Assessment Staff &amp; PIA Users </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5352FE57-4EA5-4474-9E33-5848834D46BF}"/>
              </a:ext>
            </a:extLst>
          </p:cNvPr>
          <p:cNvSpPr txBox="1"/>
          <p:nvPr/>
        </p:nvSpPr>
        <p:spPr>
          <a:xfrm>
            <a:off x="625771" y="2246018"/>
            <a:ext cx="8823029"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After your new assessor receives a b-account, you may need to show them how to enter PIA for the first time or share AWP’s  Accessing Live PIA Instructions. If unable to log in, instruct the assessor to call the Helpdesk at 1-800-281-5340 for a temporary password. </a:t>
            </a:r>
          </a:p>
        </p:txBody>
      </p:sp>
      <p:sp>
        <p:nvSpPr>
          <p:cNvPr id="6" name="TextBox 5">
            <a:extLst>
              <a:ext uri="{FF2B5EF4-FFF2-40B4-BE49-F238E27FC236}">
                <a16:creationId xmlns:a16="http://schemas.microsoft.com/office/drawing/2014/main" id="{10CF94B9-AF83-461C-A40E-A2D83C05B8DD}"/>
              </a:ext>
            </a:extLst>
          </p:cNvPr>
          <p:cNvSpPr txBox="1"/>
          <p:nvPr/>
        </p:nvSpPr>
        <p:spPr>
          <a:xfrm>
            <a:off x="625771" y="3429000"/>
            <a:ext cx="861060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PIA users are highly encouraged to set up their security questions under the Self-Service section for business partners on the Keystone Key page. This will allow them to change their password easily in the future.</a:t>
            </a:r>
          </a:p>
        </p:txBody>
      </p:sp>
      <p:sp>
        <p:nvSpPr>
          <p:cNvPr id="8" name="TextBox 7">
            <a:extLst>
              <a:ext uri="{FF2B5EF4-FFF2-40B4-BE49-F238E27FC236}">
                <a16:creationId xmlns:a16="http://schemas.microsoft.com/office/drawing/2014/main" id="{34AAEF46-E5C0-4D57-B722-331E3EAF9D3A}"/>
              </a:ext>
            </a:extLst>
          </p:cNvPr>
          <p:cNvSpPr txBox="1"/>
          <p:nvPr/>
        </p:nvSpPr>
        <p:spPr>
          <a:xfrm>
            <a:off x="625771" y="4568476"/>
            <a:ext cx="906538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If role changes are needed later due to staff promotion or different duties, contact your QCSS. Your QCSS will verify that staff completed the appropriate training before allowing other PIA access. </a:t>
            </a:r>
          </a:p>
        </p:txBody>
      </p:sp>
      <p:sp>
        <p:nvSpPr>
          <p:cNvPr id="7" name="TextBox 6">
            <a:extLst>
              <a:ext uri="{FF2B5EF4-FFF2-40B4-BE49-F238E27FC236}">
                <a16:creationId xmlns:a16="http://schemas.microsoft.com/office/drawing/2014/main" id="{294860A0-3BB9-45B0-BA81-91EEB2F717C2}"/>
              </a:ext>
            </a:extLst>
          </p:cNvPr>
          <p:cNvSpPr txBox="1"/>
          <p:nvPr/>
        </p:nvSpPr>
        <p:spPr>
          <a:xfrm>
            <a:off x="677334" y="1434955"/>
            <a:ext cx="2362827"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PIA Access</a:t>
            </a:r>
          </a:p>
        </p:txBody>
      </p:sp>
    </p:spTree>
    <p:extLst>
      <p:ext uri="{BB962C8B-B14F-4D97-AF65-F5344CB8AC3E}">
        <p14:creationId xmlns:p14="http://schemas.microsoft.com/office/powerpoint/2010/main" val="3868302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601134" y="609600"/>
            <a:ext cx="8303380" cy="446314"/>
          </a:xfrm>
        </p:spPr>
        <p:txBody>
          <a:bodyPr>
            <a:normAutofit/>
          </a:bodyPr>
          <a:lstStyle/>
          <a:p>
            <a:r>
              <a:rPr lang="en-US" sz="2000" b="1" dirty="0">
                <a:solidFill>
                  <a:schemeClr val="tx1"/>
                </a:solidFill>
                <a:latin typeface="Arial" panose="020B0604020202020204" pitchFamily="34" charset="0"/>
                <a:cs typeface="Arial" panose="020B0604020202020204" pitchFamily="34" charset="0"/>
              </a:rPr>
              <a:t>Assessment Staff &amp; PIA Users </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9939A40C-9A2D-4E3A-AC96-1E9746CD0C07}"/>
              </a:ext>
            </a:extLst>
          </p:cNvPr>
          <p:cNvSpPr txBox="1"/>
          <p:nvPr/>
        </p:nvSpPr>
        <p:spPr>
          <a:xfrm>
            <a:off x="601134" y="1765403"/>
            <a:ext cx="9489923"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It is important to note: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All primary and backup assessors must fully complete the New Hire Checklist requirements. This includes all supervisors who may need to submit a FED on behalf of an assessor who is suddenly out or having IT issues.  </a:t>
            </a:r>
          </a:p>
        </p:txBody>
      </p:sp>
      <p:sp>
        <p:nvSpPr>
          <p:cNvPr id="6" name="TextBox 5">
            <a:extLst>
              <a:ext uri="{FF2B5EF4-FFF2-40B4-BE49-F238E27FC236}">
                <a16:creationId xmlns:a16="http://schemas.microsoft.com/office/drawing/2014/main" id="{BD943B7D-6C04-47A3-AAB0-6250E80FFF18}"/>
              </a:ext>
            </a:extLst>
          </p:cNvPr>
          <p:cNvSpPr txBox="1"/>
          <p:nvPr/>
        </p:nvSpPr>
        <p:spPr>
          <a:xfrm>
            <a:off x="601134" y="3429000"/>
            <a:ext cx="8893629" cy="1169551"/>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Not all assessment staff need to become certified.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staff’s role in PIA determines their training requirements. For instance, staff members doing Intake/I&amp;R, Administrative, or Fiscal tasks only need to complete the PIA modules relevant to their roles and responsibilities in PIA. Clerical staff doing only desk reviews also do not need to be certified. </a:t>
            </a:r>
          </a:p>
        </p:txBody>
      </p:sp>
    </p:spTree>
    <p:extLst>
      <p:ext uri="{BB962C8B-B14F-4D97-AF65-F5344CB8AC3E}">
        <p14:creationId xmlns:p14="http://schemas.microsoft.com/office/powerpoint/2010/main" val="4098620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677334" y="609600"/>
            <a:ext cx="8596668" cy="338554"/>
          </a:xfrm>
        </p:spPr>
        <p:txBody>
          <a:bodyPr>
            <a:normAutofit fontScale="90000"/>
          </a:bodyPr>
          <a:lstStyle/>
          <a:p>
            <a:r>
              <a:rPr lang="en-US" sz="2000" b="1" dirty="0">
                <a:solidFill>
                  <a:schemeClr val="tx1"/>
                </a:solidFill>
                <a:latin typeface="Arial" panose="020B0604020202020204" pitchFamily="34" charset="0"/>
                <a:cs typeface="Arial" panose="020B0604020202020204" pitchFamily="34" charset="0"/>
              </a:rPr>
              <a:t>Assessment Staff &amp; PIA Users </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3" name="Rectangle 2">
            <a:extLst>
              <a:ext uri="{FF2B5EF4-FFF2-40B4-BE49-F238E27FC236}">
                <a16:creationId xmlns:a16="http://schemas.microsoft.com/office/drawing/2014/main" id="{F8F4F91B-6636-41AC-946C-F0F7EB3B0B56}"/>
              </a:ext>
            </a:extLst>
          </p:cNvPr>
          <p:cNvSpPr/>
          <p:nvPr/>
        </p:nvSpPr>
        <p:spPr>
          <a:xfrm>
            <a:off x="677334" y="4640640"/>
            <a:ext cx="9207810" cy="307777"/>
          </a:xfrm>
          <a:prstGeom prst="rect">
            <a:avLst/>
          </a:prstGeom>
        </p:spPr>
        <p:txBody>
          <a:bodyPr wrap="square">
            <a:spAutoFit/>
          </a:bodyPr>
          <a:lstStyle/>
          <a:p>
            <a:pPr lvl="0" defTabSz="914400">
              <a:defRPr/>
            </a:pPr>
            <a:r>
              <a:rPr lang="en-US" sz="1400" dirty="0">
                <a:latin typeface="Arial" panose="020B0604020202020204" pitchFamily="34" charset="0"/>
                <a:cs typeface="Arial" panose="020B0604020202020204" pitchFamily="34" charset="0"/>
              </a:rPr>
              <a:t>Staff who do not complete three courses by their due date month risk being deactivated in the PIA system. </a:t>
            </a:r>
            <a:endParaRPr lang="en-US" sz="1400" dirty="0">
              <a:solidFill>
                <a:srgbClr val="353D40"/>
              </a:solidFill>
              <a:latin typeface="Arial" panose="020B0604020202020204" pitchFamily="34" charset="0"/>
              <a:ea typeface="Roboto Medium" panose="020000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63D3FCCA-27C9-4A24-B5BF-71DB0B2D005A}"/>
              </a:ext>
            </a:extLst>
          </p:cNvPr>
          <p:cNvSpPr txBox="1"/>
          <p:nvPr/>
        </p:nvSpPr>
        <p:spPr>
          <a:xfrm>
            <a:off x="677334" y="2089900"/>
            <a:ext cx="879052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All assessors and supervisors with the potential to touch a FED in PIA (both primary and backup) must complete three additional courses in the AWP LMS Ongoing Professional Development Learning Path each year by their annual due date to maintain their certification.  </a:t>
            </a:r>
          </a:p>
        </p:txBody>
      </p:sp>
      <p:sp>
        <p:nvSpPr>
          <p:cNvPr id="6" name="TextBox 5">
            <a:extLst>
              <a:ext uri="{FF2B5EF4-FFF2-40B4-BE49-F238E27FC236}">
                <a16:creationId xmlns:a16="http://schemas.microsoft.com/office/drawing/2014/main" id="{265BA125-80A7-4E3F-99E2-E19B849BF226}"/>
              </a:ext>
            </a:extLst>
          </p:cNvPr>
          <p:cNvSpPr txBox="1"/>
          <p:nvPr/>
        </p:nvSpPr>
        <p:spPr>
          <a:xfrm>
            <a:off x="797077" y="1264436"/>
            <a:ext cx="1652210"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Recertification </a:t>
            </a:r>
          </a:p>
        </p:txBody>
      </p:sp>
      <p:sp>
        <p:nvSpPr>
          <p:cNvPr id="8" name="Rectangle 7">
            <a:extLst>
              <a:ext uri="{FF2B5EF4-FFF2-40B4-BE49-F238E27FC236}">
                <a16:creationId xmlns:a16="http://schemas.microsoft.com/office/drawing/2014/main" id="{30971D35-1690-4628-9EEF-1824710A09EC}"/>
              </a:ext>
            </a:extLst>
          </p:cNvPr>
          <p:cNvSpPr/>
          <p:nvPr/>
        </p:nvSpPr>
        <p:spPr>
          <a:xfrm>
            <a:off x="677335" y="3034323"/>
            <a:ext cx="8790528" cy="954107"/>
          </a:xfrm>
          <a:prstGeom prst="rect">
            <a:avLst/>
          </a:prstGeom>
        </p:spPr>
        <p:txBody>
          <a:bodyPr wrap="square">
            <a:spAutoFit/>
          </a:bodyPr>
          <a:lstStyle/>
          <a:p>
            <a:pPr lvl="0" defTabSz="914400">
              <a:defRPr/>
            </a:pPr>
            <a:r>
              <a:rPr lang="en-US" sz="1400" dirty="0">
                <a:latin typeface="Arial" panose="020B0604020202020204" pitchFamily="34" charset="0"/>
                <a:cs typeface="Arial" panose="020B0604020202020204" pitchFamily="34" charset="0"/>
              </a:rPr>
              <a:t>AWP realizes some assessors completed more than three courses in the LMS, and others completed them all in the previous year. If this situation applies, please ensure staff repeat three courses as a refresher. This will reset the completion dates in the LMS to the current year and allow AWP to verify that the recertification requirements were met.  </a:t>
            </a:r>
            <a:endParaRPr lang="en-US" dirty="0">
              <a:solidFill>
                <a:srgbClr val="FF0000"/>
              </a:solidFill>
            </a:endParaRPr>
          </a:p>
        </p:txBody>
      </p:sp>
    </p:spTree>
    <p:extLst>
      <p:ext uri="{BB962C8B-B14F-4D97-AF65-F5344CB8AC3E}">
        <p14:creationId xmlns:p14="http://schemas.microsoft.com/office/powerpoint/2010/main" val="583416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576943" y="2073535"/>
            <a:ext cx="8816802" cy="909151"/>
          </a:xfrm>
        </p:spPr>
        <p:txBody>
          <a:bodyPr>
            <a:noAutofit/>
          </a:bodyPr>
          <a:lstStyle/>
          <a:p>
            <a:r>
              <a:rPr lang="en-US" sz="1400" dirty="0">
                <a:solidFill>
                  <a:schemeClr val="tx1"/>
                </a:solidFill>
                <a:latin typeface="Arial" panose="020B0604020202020204" pitchFamily="34" charset="0"/>
                <a:cs typeface="Arial" panose="020B0604020202020204" pitchFamily="34" charset="0"/>
              </a:rPr>
              <a:t>At the beginning of the year, your QCSS will provide you with a list of active PIA users for verification. The list will include the assessors’ annual recertification due dates. It is the supervisor’s responsibility to track their assessment staff’s recertification dates. </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Rectangle 4">
            <a:extLst>
              <a:ext uri="{FF2B5EF4-FFF2-40B4-BE49-F238E27FC236}">
                <a16:creationId xmlns:a16="http://schemas.microsoft.com/office/drawing/2014/main" id="{48D946AF-14B2-4B5B-A6D4-25E2DE696E64}"/>
              </a:ext>
            </a:extLst>
          </p:cNvPr>
          <p:cNvSpPr/>
          <p:nvPr/>
        </p:nvSpPr>
        <p:spPr>
          <a:xfrm>
            <a:off x="576943" y="509793"/>
            <a:ext cx="3637816"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Assessment Staff &amp; PIA Users </a:t>
            </a:r>
            <a:endParaRPr lang="en-US" dirty="0"/>
          </a:p>
        </p:txBody>
      </p:sp>
      <p:sp>
        <p:nvSpPr>
          <p:cNvPr id="7" name="TextBox 6">
            <a:extLst>
              <a:ext uri="{FF2B5EF4-FFF2-40B4-BE49-F238E27FC236}">
                <a16:creationId xmlns:a16="http://schemas.microsoft.com/office/drawing/2014/main" id="{3BB1385F-E909-403F-BC76-460BD4B4C381}"/>
              </a:ext>
            </a:extLst>
          </p:cNvPr>
          <p:cNvSpPr txBox="1"/>
          <p:nvPr/>
        </p:nvSpPr>
        <p:spPr>
          <a:xfrm>
            <a:off x="653143" y="1124527"/>
            <a:ext cx="1632857"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Recertification</a:t>
            </a:r>
          </a:p>
        </p:txBody>
      </p:sp>
      <p:sp>
        <p:nvSpPr>
          <p:cNvPr id="8" name="TextBox 7">
            <a:extLst>
              <a:ext uri="{FF2B5EF4-FFF2-40B4-BE49-F238E27FC236}">
                <a16:creationId xmlns:a16="http://schemas.microsoft.com/office/drawing/2014/main" id="{0665AF62-71EA-4394-9ACA-B35C1EAF0C79}"/>
              </a:ext>
            </a:extLst>
          </p:cNvPr>
          <p:cNvSpPr txBox="1"/>
          <p:nvPr/>
        </p:nvSpPr>
        <p:spPr>
          <a:xfrm>
            <a:off x="653143" y="3208547"/>
            <a:ext cx="8740602"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Assessors need to email their QCSS to have their AWP LMS accounts reactivated during the month of their due date. If your QCSS is unavailable, you may email your backup QCSS for assistance.  </a:t>
            </a:r>
          </a:p>
        </p:txBody>
      </p:sp>
      <p:sp>
        <p:nvSpPr>
          <p:cNvPr id="9" name="TextBox 8">
            <a:extLst>
              <a:ext uri="{FF2B5EF4-FFF2-40B4-BE49-F238E27FC236}">
                <a16:creationId xmlns:a16="http://schemas.microsoft.com/office/drawing/2014/main" id="{7A1B2510-039D-4FBB-A818-6AAE67D69F97}"/>
              </a:ext>
            </a:extLst>
          </p:cNvPr>
          <p:cNvSpPr txBox="1"/>
          <p:nvPr/>
        </p:nvSpPr>
        <p:spPr>
          <a:xfrm>
            <a:off x="1601955" y="4561126"/>
            <a:ext cx="6766778" cy="307777"/>
          </a:xfrm>
          <a:prstGeom prst="rect">
            <a:avLst/>
          </a:prstGeom>
          <a:noFill/>
        </p:spPr>
        <p:txBody>
          <a:bodyPr wrap="square" rtlCol="0">
            <a:spAutoFit/>
          </a:bodyPr>
          <a:lstStyle/>
          <a:p>
            <a:r>
              <a:rPr lang="en-US" sz="1400" dirty="0">
                <a:solidFill>
                  <a:srgbClr val="353D40"/>
                </a:solidFill>
                <a:latin typeface="Arial" panose="020B0604020202020204" pitchFamily="34" charset="0"/>
                <a:ea typeface="Roboto Medium" panose="02000000000000000000" pitchFamily="2" charset="0"/>
                <a:cs typeface="Arial" panose="020B0604020202020204" pitchFamily="34" charset="0"/>
              </a:rPr>
              <a:t>* All LMS accounts with no activity are deactivated after 30 days.</a:t>
            </a:r>
            <a:endParaRPr lang="en-US" sz="1400" dirty="0"/>
          </a:p>
        </p:txBody>
      </p:sp>
    </p:spTree>
    <p:extLst>
      <p:ext uri="{BB962C8B-B14F-4D97-AF65-F5344CB8AC3E}">
        <p14:creationId xmlns:p14="http://schemas.microsoft.com/office/powerpoint/2010/main" val="3016735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Rectangle 4">
            <a:extLst>
              <a:ext uri="{FF2B5EF4-FFF2-40B4-BE49-F238E27FC236}">
                <a16:creationId xmlns:a16="http://schemas.microsoft.com/office/drawing/2014/main" id="{7E0313F8-D146-46C7-8FF3-4B6626B3C1FE}"/>
              </a:ext>
            </a:extLst>
          </p:cNvPr>
          <p:cNvSpPr/>
          <p:nvPr/>
        </p:nvSpPr>
        <p:spPr>
          <a:xfrm>
            <a:off x="1458682" y="4812494"/>
            <a:ext cx="7870371" cy="800219"/>
          </a:xfrm>
          <a:prstGeom prst="rect">
            <a:avLst/>
          </a:prstGeom>
        </p:spPr>
        <p:txBody>
          <a:bodyPr wrap="square">
            <a:spAutoFit/>
          </a:bodyPr>
          <a:lstStyle/>
          <a:p>
            <a:pPr lvl="0"/>
            <a:r>
              <a:rPr lang="en-US" sz="1400" b="1" dirty="0">
                <a:latin typeface="Arial" panose="020B0604020202020204" pitchFamily="34" charset="0"/>
                <a:cs typeface="Arial" panose="020B0604020202020204" pitchFamily="34" charset="0"/>
              </a:rPr>
              <a:t>Please do not attempt to deactivate staff in PIA if you have the OU Admin role. Your QCSS and OLTL will handle everything! </a:t>
            </a:r>
          </a:p>
          <a:p>
            <a:pPr lvl="0" defTabSz="914400">
              <a:defRPr/>
            </a:pPr>
            <a:endParaRPr lang="en-US" dirty="0">
              <a:solidFill>
                <a:srgbClr val="353D40"/>
              </a:solidFill>
              <a:latin typeface="Arial" panose="020B0604020202020204" pitchFamily="34" charset="0"/>
              <a:ea typeface="Roboto Medium" panose="02000000000000000000" pitchFamily="2" charset="0"/>
              <a:cs typeface="Arial" panose="020B0604020202020204" pitchFamily="34" charset="0"/>
            </a:endParaRPr>
          </a:p>
        </p:txBody>
      </p:sp>
      <p:sp>
        <p:nvSpPr>
          <p:cNvPr id="6" name="Rectangle 5">
            <a:extLst>
              <a:ext uri="{FF2B5EF4-FFF2-40B4-BE49-F238E27FC236}">
                <a16:creationId xmlns:a16="http://schemas.microsoft.com/office/drawing/2014/main" id="{EB65D391-5FBE-4B27-94F5-BD8AB3E8CB4F}"/>
              </a:ext>
            </a:extLst>
          </p:cNvPr>
          <p:cNvSpPr/>
          <p:nvPr/>
        </p:nvSpPr>
        <p:spPr>
          <a:xfrm>
            <a:off x="722906" y="555395"/>
            <a:ext cx="356161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Assessment Staff &amp; PIA Users </a:t>
            </a:r>
            <a:endParaRPr lang="en-US" dirty="0"/>
          </a:p>
        </p:txBody>
      </p:sp>
      <p:sp>
        <p:nvSpPr>
          <p:cNvPr id="9" name="TextBox 8">
            <a:extLst>
              <a:ext uri="{FF2B5EF4-FFF2-40B4-BE49-F238E27FC236}">
                <a16:creationId xmlns:a16="http://schemas.microsoft.com/office/drawing/2014/main" id="{61C73467-DC5F-41E7-9899-5BAD23527AD9}"/>
              </a:ext>
            </a:extLst>
          </p:cNvPr>
          <p:cNvSpPr txBox="1"/>
          <p:nvPr/>
        </p:nvSpPr>
        <p:spPr>
          <a:xfrm>
            <a:off x="838200" y="1050037"/>
            <a:ext cx="2144486"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Deactivating Staff </a:t>
            </a:r>
          </a:p>
        </p:txBody>
      </p:sp>
      <p:sp>
        <p:nvSpPr>
          <p:cNvPr id="10" name="TextBox 9">
            <a:extLst>
              <a:ext uri="{FF2B5EF4-FFF2-40B4-BE49-F238E27FC236}">
                <a16:creationId xmlns:a16="http://schemas.microsoft.com/office/drawing/2014/main" id="{AEE06039-BE66-4525-BF56-701474AA3437}"/>
              </a:ext>
            </a:extLst>
          </p:cNvPr>
          <p:cNvSpPr txBox="1"/>
          <p:nvPr/>
        </p:nvSpPr>
        <p:spPr>
          <a:xfrm>
            <a:off x="838200" y="1752600"/>
            <a:ext cx="849085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When staff leave employment or transfer to a different department and no longer need access to PIA: </a:t>
            </a:r>
          </a:p>
        </p:txBody>
      </p:sp>
      <p:sp>
        <p:nvSpPr>
          <p:cNvPr id="11" name="TextBox 10">
            <a:extLst>
              <a:ext uri="{FF2B5EF4-FFF2-40B4-BE49-F238E27FC236}">
                <a16:creationId xmlns:a16="http://schemas.microsoft.com/office/drawing/2014/main" id="{79D3A1F9-FD1E-43DB-A06E-4EA0293FCC9D}"/>
              </a:ext>
            </a:extLst>
          </p:cNvPr>
          <p:cNvSpPr txBox="1"/>
          <p:nvPr/>
        </p:nvSpPr>
        <p:spPr>
          <a:xfrm>
            <a:off x="1458684" y="2275820"/>
            <a:ext cx="7870371" cy="307777"/>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Email your QCSS the name of the staff.</a:t>
            </a:r>
          </a:p>
        </p:txBody>
      </p:sp>
      <p:sp>
        <p:nvSpPr>
          <p:cNvPr id="12" name="Rectangle 11">
            <a:extLst>
              <a:ext uri="{FF2B5EF4-FFF2-40B4-BE49-F238E27FC236}">
                <a16:creationId xmlns:a16="http://schemas.microsoft.com/office/drawing/2014/main" id="{5964A577-D7D6-431A-9E98-E27FBB126860}"/>
              </a:ext>
            </a:extLst>
          </p:cNvPr>
          <p:cNvSpPr/>
          <p:nvPr/>
        </p:nvSpPr>
        <p:spPr>
          <a:xfrm>
            <a:off x="1458684" y="3482602"/>
            <a:ext cx="7870370" cy="523220"/>
          </a:xfrm>
          <a:prstGeom prst="rect">
            <a:avLst/>
          </a:prstGeom>
        </p:spPr>
        <p:txBody>
          <a:bodyPr wrap="square">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Unassign the staff from all consumers in the PIA Assignments Tab before requesting deactivation. If you do not, OLTL will not be able to deactivate them from all systems.  </a:t>
            </a:r>
          </a:p>
        </p:txBody>
      </p:sp>
      <p:sp>
        <p:nvSpPr>
          <p:cNvPr id="13" name="Rectangle 12">
            <a:extLst>
              <a:ext uri="{FF2B5EF4-FFF2-40B4-BE49-F238E27FC236}">
                <a16:creationId xmlns:a16="http://schemas.microsoft.com/office/drawing/2014/main" id="{A636F1D8-454F-428F-B30B-A9C7A1645DE0}"/>
              </a:ext>
            </a:extLst>
          </p:cNvPr>
          <p:cNvSpPr/>
          <p:nvPr/>
        </p:nvSpPr>
        <p:spPr>
          <a:xfrm>
            <a:off x="1458684" y="2838871"/>
            <a:ext cx="7870369" cy="523220"/>
          </a:xfrm>
          <a:prstGeom prst="rect">
            <a:avLst/>
          </a:prstGeom>
        </p:spPr>
        <p:txBody>
          <a:bodyPr wrap="square">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Inform your QCSS whether the staff needs to be deactivated in the BP-ID Manager (meaning they will no longer need to access Commonwealth databases).  </a:t>
            </a:r>
          </a:p>
        </p:txBody>
      </p:sp>
    </p:spTree>
    <p:extLst>
      <p:ext uri="{BB962C8B-B14F-4D97-AF65-F5344CB8AC3E}">
        <p14:creationId xmlns:p14="http://schemas.microsoft.com/office/powerpoint/2010/main" val="849641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653143" y="609600"/>
            <a:ext cx="8620859" cy="424543"/>
          </a:xfrm>
        </p:spPr>
        <p:txBody>
          <a:bodyPr>
            <a:normAutofit fontScale="90000"/>
          </a:bodyPr>
          <a:lstStyle/>
          <a:p>
            <a:r>
              <a:rPr lang="en-US" sz="2000" b="1" dirty="0">
                <a:solidFill>
                  <a:schemeClr val="tx1"/>
                </a:solidFill>
                <a:latin typeface="Arial" panose="020B0604020202020204" pitchFamily="34" charset="0"/>
                <a:cs typeface="Arial" panose="020B0604020202020204" pitchFamily="34" charset="0"/>
              </a:rPr>
              <a:t>Assessment Staff &amp; PIA Users </a:t>
            </a:r>
            <a:br>
              <a:rPr lang="en-US" sz="2000" dirty="0"/>
            </a:br>
            <a:endParaRPr lang="en-US" sz="2000"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6" name="TextBox 5">
            <a:extLst>
              <a:ext uri="{FF2B5EF4-FFF2-40B4-BE49-F238E27FC236}">
                <a16:creationId xmlns:a16="http://schemas.microsoft.com/office/drawing/2014/main" id="{31E69C6C-1391-40A5-AF19-ED6320355121}"/>
              </a:ext>
            </a:extLst>
          </p:cNvPr>
          <p:cNvSpPr txBox="1"/>
          <p:nvPr/>
        </p:nvSpPr>
        <p:spPr>
          <a:xfrm>
            <a:off x="762000" y="1252751"/>
            <a:ext cx="2144486"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Common IT Issues </a:t>
            </a:r>
          </a:p>
        </p:txBody>
      </p:sp>
      <p:sp>
        <p:nvSpPr>
          <p:cNvPr id="3" name="Rectangle 2">
            <a:extLst>
              <a:ext uri="{FF2B5EF4-FFF2-40B4-BE49-F238E27FC236}">
                <a16:creationId xmlns:a16="http://schemas.microsoft.com/office/drawing/2014/main" id="{12894123-68C7-45F3-9C19-FBD0DBE5E4D7}"/>
              </a:ext>
            </a:extLst>
          </p:cNvPr>
          <p:cNvSpPr/>
          <p:nvPr/>
        </p:nvSpPr>
        <p:spPr>
          <a:xfrm>
            <a:off x="762000" y="2164957"/>
            <a:ext cx="8915400" cy="2739211"/>
          </a:xfrm>
          <a:prstGeom prst="rect">
            <a:avLst/>
          </a:prstGeom>
        </p:spPr>
        <p:txBody>
          <a:bodyPr wrap="square">
            <a:spAutoFit/>
          </a:bodyPr>
          <a:lstStyle/>
          <a:p>
            <a:r>
              <a:rPr lang="en-US" sz="1400" dirty="0">
                <a:latin typeface="Arial" panose="020B0604020202020204" pitchFamily="34" charset="0"/>
                <a:ea typeface="Times New Roman" panose="02020603050405020304" pitchFamily="18" charset="0"/>
              </a:rPr>
              <a:t>If you or your staff experience an IT issue, please refer to the Common IT Issues document posted on the Aging Well website under the AWP Resources for AAAs tab. The document explains how to troubleshoot and resolve the most common PIA IT issues.  </a:t>
            </a:r>
          </a:p>
          <a:p>
            <a:endParaRPr lang="en-US" sz="1400" dirty="0">
              <a:latin typeface="Arial" panose="020B0604020202020204" pitchFamily="34" charset="0"/>
              <a:ea typeface="Times New Roman" panose="02020603050405020304" pitchFamily="18" charset="0"/>
            </a:endParaRPr>
          </a:p>
          <a:p>
            <a:endParaRPr lang="en-US" sz="1400" dirty="0">
              <a:latin typeface="Arial" panose="020B0604020202020204" pitchFamily="34" charset="0"/>
              <a:ea typeface="Times New Roman" panose="02020603050405020304" pitchFamily="18" charset="0"/>
            </a:endParaRPr>
          </a:p>
          <a:p>
            <a:r>
              <a:rPr lang="en-US" sz="1400" dirty="0">
                <a:latin typeface="Arial" panose="020B0604020202020204" pitchFamily="34" charset="0"/>
                <a:ea typeface="Times New Roman" panose="02020603050405020304" pitchFamily="18" charset="0"/>
              </a:rPr>
              <a:t>If you cannot self-resolve the problem after reviewing the Common IT Issues document, then reach out to your QCSS for further assistance  </a:t>
            </a:r>
          </a:p>
          <a:p>
            <a:endParaRPr lang="en-US" sz="1400" dirty="0">
              <a:latin typeface="Arial" panose="020B0604020202020204" pitchFamily="34" charset="0"/>
              <a:ea typeface="Times New Roman" panose="02020603050405020304" pitchFamily="18" charset="0"/>
            </a:endParaRPr>
          </a:p>
          <a:p>
            <a:endParaRPr lang="en-US" sz="1400" dirty="0">
              <a:latin typeface="Arial" panose="020B0604020202020204" pitchFamily="34" charset="0"/>
              <a:ea typeface="Times New Roman" panose="02020603050405020304" pitchFamily="18" charset="0"/>
            </a:endParaRPr>
          </a:p>
          <a:p>
            <a:endParaRPr lang="en-US" sz="1400" dirty="0">
              <a:latin typeface="Arial" panose="020B0604020202020204" pitchFamily="34" charset="0"/>
              <a:ea typeface="Times New Roman" panose="02020603050405020304" pitchFamily="18" charset="0"/>
            </a:endParaRPr>
          </a:p>
          <a:p>
            <a:pPr algn="ctr"/>
            <a:r>
              <a:rPr lang="en-US" sz="1400" dirty="0">
                <a:latin typeface="Arial" panose="020B0604020202020204" pitchFamily="34" charset="0"/>
                <a:ea typeface="Times New Roman" panose="02020603050405020304" pitchFamily="18" charset="0"/>
              </a:rPr>
              <a:t>Helpful Hint:  PIA passwords cannot contain a real word or a year.  </a:t>
            </a:r>
          </a:p>
          <a:p>
            <a:endParaRPr lang="en-US"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62221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718456" y="609600"/>
            <a:ext cx="8555545" cy="443463"/>
          </a:xfrm>
        </p:spPr>
        <p:txBody>
          <a:bodyPr>
            <a:normAutofit fontScale="90000"/>
          </a:bodyPr>
          <a:lstStyle/>
          <a:p>
            <a:r>
              <a:rPr lang="en-US" sz="2000" b="1" dirty="0">
                <a:solidFill>
                  <a:schemeClr val="tx1"/>
                </a:solidFill>
                <a:latin typeface="Arial" panose="020B0604020202020204" pitchFamily="34" charset="0"/>
                <a:cs typeface="Arial" panose="020B0604020202020204" pitchFamily="34" charset="0"/>
              </a:rPr>
              <a:t>Assessment Staff &amp; PIA Users </a:t>
            </a:r>
            <a:br>
              <a:rPr lang="en-US" sz="2000" dirty="0"/>
            </a:br>
            <a:br>
              <a:rPr lang="en-US" sz="2000" dirty="0">
                <a:solidFill>
                  <a:srgbClr val="353D40"/>
                </a:solidFill>
                <a:latin typeface="Arial" panose="020B0604020202020204" pitchFamily="34" charset="0"/>
                <a:ea typeface="Roboto Medium" panose="02000000000000000000" pitchFamily="2" charset="0"/>
                <a:cs typeface="Arial" panose="020B0604020202020204" pitchFamily="34" charset="0"/>
              </a:rPr>
            </a:br>
            <a:endParaRPr lang="en-US" sz="2000"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Rectangle 4">
            <a:extLst>
              <a:ext uri="{FF2B5EF4-FFF2-40B4-BE49-F238E27FC236}">
                <a16:creationId xmlns:a16="http://schemas.microsoft.com/office/drawing/2014/main" id="{6D0310C8-2BE3-444C-B92C-FD46850F5EAC}"/>
              </a:ext>
            </a:extLst>
          </p:cNvPr>
          <p:cNvSpPr/>
          <p:nvPr/>
        </p:nvSpPr>
        <p:spPr>
          <a:xfrm>
            <a:off x="805544" y="1716091"/>
            <a:ext cx="8468458" cy="523220"/>
          </a:xfrm>
          <a:prstGeom prst="rect">
            <a:avLst/>
          </a:prstGeom>
        </p:spPr>
        <p:txBody>
          <a:bodyPr wrap="square">
            <a:spAutoFit/>
          </a:bodyPr>
          <a:lstStyle/>
          <a:p>
            <a:pPr lvl="0" defTabSz="914400">
              <a:defRPr/>
            </a:pPr>
            <a:r>
              <a:rPr lang="en-US" sz="1400" dirty="0">
                <a:solidFill>
                  <a:srgbClr val="353D40"/>
                </a:solidFill>
                <a:latin typeface="Arial" panose="020B0604020202020204" pitchFamily="34" charset="0"/>
                <a:ea typeface="Roboto Medium" panose="02000000000000000000" pitchFamily="2" charset="0"/>
                <a:cs typeface="Arial" panose="020B0604020202020204" pitchFamily="34" charset="0"/>
              </a:rPr>
              <a:t>FEI Systems published a PIA Navigation Manual to provide detailed steps to complete all processes associated with the PIA system. The guide is organized by primary topic areas that follow workflows.  </a:t>
            </a:r>
          </a:p>
        </p:txBody>
      </p:sp>
      <p:pic>
        <p:nvPicPr>
          <p:cNvPr id="6" name="Picture 5">
            <a:extLst>
              <a:ext uri="{FF2B5EF4-FFF2-40B4-BE49-F238E27FC236}">
                <a16:creationId xmlns:a16="http://schemas.microsoft.com/office/drawing/2014/main" id="{F0E93335-3203-43D9-A47D-A33EB0A488F1}"/>
              </a:ext>
            </a:extLst>
          </p:cNvPr>
          <p:cNvPicPr>
            <a:picLocks noChangeAspect="1"/>
          </p:cNvPicPr>
          <p:nvPr/>
        </p:nvPicPr>
        <p:blipFill>
          <a:blip r:embed="rId4"/>
          <a:stretch>
            <a:fillRect/>
          </a:stretch>
        </p:blipFill>
        <p:spPr>
          <a:xfrm>
            <a:off x="3291985" y="3071823"/>
            <a:ext cx="5982016" cy="2742289"/>
          </a:xfrm>
          <a:prstGeom prst="rect">
            <a:avLst/>
          </a:prstGeom>
        </p:spPr>
      </p:pic>
      <p:sp>
        <p:nvSpPr>
          <p:cNvPr id="7" name="Arrow: Right 6">
            <a:extLst>
              <a:ext uri="{FF2B5EF4-FFF2-40B4-BE49-F238E27FC236}">
                <a16:creationId xmlns:a16="http://schemas.microsoft.com/office/drawing/2014/main" id="{AA6A20D4-C78C-418B-AF27-8F694D97FAB0}"/>
              </a:ext>
            </a:extLst>
          </p:cNvPr>
          <p:cNvSpPr/>
          <p:nvPr/>
        </p:nvSpPr>
        <p:spPr>
          <a:xfrm>
            <a:off x="2494135" y="4834854"/>
            <a:ext cx="978408"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22C7005-A3AB-4E68-81D0-FADDEF8E4B32}"/>
              </a:ext>
            </a:extLst>
          </p:cNvPr>
          <p:cNvSpPr txBox="1"/>
          <p:nvPr/>
        </p:nvSpPr>
        <p:spPr>
          <a:xfrm>
            <a:off x="805543" y="1142249"/>
            <a:ext cx="2667000"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PIA Navigation Manual </a:t>
            </a:r>
          </a:p>
        </p:txBody>
      </p:sp>
      <p:sp>
        <p:nvSpPr>
          <p:cNvPr id="9" name="TextBox 8">
            <a:extLst>
              <a:ext uri="{FF2B5EF4-FFF2-40B4-BE49-F238E27FC236}">
                <a16:creationId xmlns:a16="http://schemas.microsoft.com/office/drawing/2014/main" id="{9474BE85-77DF-4F90-B536-039BBBB3648B}"/>
              </a:ext>
            </a:extLst>
          </p:cNvPr>
          <p:cNvSpPr txBox="1"/>
          <p:nvPr/>
        </p:nvSpPr>
        <p:spPr>
          <a:xfrm>
            <a:off x="805543" y="2427514"/>
            <a:ext cx="914400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Manual can be easily downloaded from the PIA Home Page for quick reference. </a:t>
            </a:r>
          </a:p>
        </p:txBody>
      </p:sp>
    </p:spTree>
    <p:extLst>
      <p:ext uri="{BB962C8B-B14F-4D97-AF65-F5344CB8AC3E}">
        <p14:creationId xmlns:p14="http://schemas.microsoft.com/office/powerpoint/2010/main" val="679488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677334" y="609600"/>
            <a:ext cx="8596668" cy="435429"/>
          </a:xfrm>
        </p:spPr>
        <p:txBody>
          <a:bodyPr>
            <a:normAutofit/>
          </a:bodyPr>
          <a:lstStyle/>
          <a:p>
            <a:r>
              <a:rPr lang="en-US" sz="1800" b="1" dirty="0">
                <a:solidFill>
                  <a:schemeClr val="tx1"/>
                </a:solidFill>
                <a:latin typeface="Arial" panose="020B0604020202020204" pitchFamily="34" charset="0"/>
                <a:cs typeface="Arial" panose="020B0604020202020204" pitchFamily="34" charset="0"/>
              </a:rPr>
              <a:t>Regional Conference Calls </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3" name="TextBox 2">
            <a:extLst>
              <a:ext uri="{FF2B5EF4-FFF2-40B4-BE49-F238E27FC236}">
                <a16:creationId xmlns:a16="http://schemas.microsoft.com/office/drawing/2014/main" id="{7A559CD5-5C9A-4B3F-B833-111F36A411CC}"/>
              </a:ext>
            </a:extLst>
          </p:cNvPr>
          <p:cNvSpPr txBox="1"/>
          <p:nvPr/>
        </p:nvSpPr>
        <p:spPr>
          <a:xfrm>
            <a:off x="648909" y="1507820"/>
            <a:ext cx="787883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QCSS team facilitates monthly regional conference calls.  </a:t>
            </a:r>
          </a:p>
        </p:txBody>
      </p:sp>
      <p:sp>
        <p:nvSpPr>
          <p:cNvPr id="6" name="TextBox 5">
            <a:extLst>
              <a:ext uri="{FF2B5EF4-FFF2-40B4-BE49-F238E27FC236}">
                <a16:creationId xmlns:a16="http://schemas.microsoft.com/office/drawing/2014/main" id="{01887BB3-A5E8-4F33-92C8-75AF2CBA00F3}"/>
              </a:ext>
            </a:extLst>
          </p:cNvPr>
          <p:cNvSpPr txBox="1"/>
          <p:nvPr/>
        </p:nvSpPr>
        <p:spPr>
          <a:xfrm>
            <a:off x="1110341" y="1846144"/>
            <a:ext cx="6955971" cy="307777"/>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Representation from each AAA is required on the calls.</a:t>
            </a:r>
          </a:p>
        </p:txBody>
      </p:sp>
      <p:sp>
        <p:nvSpPr>
          <p:cNvPr id="7" name="TextBox 6">
            <a:extLst>
              <a:ext uri="{FF2B5EF4-FFF2-40B4-BE49-F238E27FC236}">
                <a16:creationId xmlns:a16="http://schemas.microsoft.com/office/drawing/2014/main" id="{9485DFC6-F33E-418D-BF39-6460A59CCC5A}"/>
              </a:ext>
            </a:extLst>
          </p:cNvPr>
          <p:cNvSpPr txBox="1"/>
          <p:nvPr/>
        </p:nvSpPr>
        <p:spPr>
          <a:xfrm>
            <a:off x="1110343" y="2329384"/>
            <a:ext cx="7336971"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The AAA representative is responsible for sharing all updates and information with their assessment unit.  </a:t>
            </a:r>
          </a:p>
        </p:txBody>
      </p:sp>
      <p:sp>
        <p:nvSpPr>
          <p:cNvPr id="8" name="TextBox 7">
            <a:extLst>
              <a:ext uri="{FF2B5EF4-FFF2-40B4-BE49-F238E27FC236}">
                <a16:creationId xmlns:a16="http://schemas.microsoft.com/office/drawing/2014/main" id="{EE09FB05-B47C-4DA0-8EA7-5C37AEA11170}"/>
              </a:ext>
            </a:extLst>
          </p:cNvPr>
          <p:cNvSpPr txBox="1"/>
          <p:nvPr/>
        </p:nvSpPr>
        <p:spPr>
          <a:xfrm>
            <a:off x="1110343" y="2950029"/>
            <a:ext cx="7478485"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Keep in mind that not all AWP updates are shared in writing. Therefore, your AAA’s participation in the regional conference calls is essential.  </a:t>
            </a:r>
          </a:p>
        </p:txBody>
      </p:sp>
      <p:sp>
        <p:nvSpPr>
          <p:cNvPr id="9" name="TextBox 8">
            <a:extLst>
              <a:ext uri="{FF2B5EF4-FFF2-40B4-BE49-F238E27FC236}">
                <a16:creationId xmlns:a16="http://schemas.microsoft.com/office/drawing/2014/main" id="{6D1CE8AB-742F-4E79-98F9-EBE52E39F2BF}"/>
              </a:ext>
            </a:extLst>
          </p:cNvPr>
          <p:cNvSpPr txBox="1"/>
          <p:nvPr/>
        </p:nvSpPr>
        <p:spPr>
          <a:xfrm>
            <a:off x="677334" y="4005397"/>
            <a:ext cx="7911494" cy="116955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Your QCSS will share the TEAMS invite and agenda before the scheduled meetings. You are encouraged to send any specific questions or requested agenda topics to your QCSS in advance.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If you cannot participate, please ensure you have a representative on the call or contact your QCSS to be added to another QCSS regional call invite that week.    </a:t>
            </a:r>
          </a:p>
        </p:txBody>
      </p:sp>
    </p:spTree>
    <p:extLst>
      <p:ext uri="{BB962C8B-B14F-4D97-AF65-F5344CB8AC3E}">
        <p14:creationId xmlns:p14="http://schemas.microsoft.com/office/powerpoint/2010/main" val="4194542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838200" y="609600"/>
            <a:ext cx="8435802" cy="413657"/>
          </a:xfrm>
        </p:spPr>
        <p:txBody>
          <a:bodyPr>
            <a:normAutofit/>
          </a:bodyPr>
          <a:lstStyle/>
          <a:p>
            <a:r>
              <a:rPr lang="en-US" sz="1800" b="1" dirty="0">
                <a:solidFill>
                  <a:schemeClr val="tx1"/>
                </a:solidFill>
                <a:latin typeface="Arial" panose="020B0604020202020204" pitchFamily="34" charset="0"/>
                <a:cs typeface="Arial" panose="020B0604020202020204" pitchFamily="34" charset="0"/>
              </a:rPr>
              <a:t>AWP Contacts &amp; Questions</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6" name="TextBox 5">
            <a:extLst>
              <a:ext uri="{FF2B5EF4-FFF2-40B4-BE49-F238E27FC236}">
                <a16:creationId xmlns:a16="http://schemas.microsoft.com/office/drawing/2014/main" id="{F759A0BB-23AD-45C2-A859-0AE8067F6253}"/>
              </a:ext>
            </a:extLst>
          </p:cNvPr>
          <p:cNvSpPr txBox="1"/>
          <p:nvPr/>
        </p:nvSpPr>
        <p:spPr>
          <a:xfrm>
            <a:off x="838197" y="1348531"/>
            <a:ext cx="791391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One of the primary roles of your Regional AWP QCSS is to provide </a:t>
            </a:r>
            <a:r>
              <a:rPr lang="en-US" sz="1400" b="1" dirty="0">
                <a:latin typeface="Arial" panose="020B0604020202020204" pitchFamily="34" charset="0"/>
                <a:cs typeface="Arial" panose="020B0604020202020204" pitchFamily="34" charset="0"/>
              </a:rPr>
              <a:t>SUPPORT </a:t>
            </a:r>
            <a:r>
              <a:rPr lang="en-US" sz="1400" dirty="0">
                <a:latin typeface="Arial" panose="020B0604020202020204" pitchFamily="34" charset="0"/>
                <a:cs typeface="Arial" panose="020B0604020202020204" pitchFamily="34" charset="0"/>
              </a:rPr>
              <a:t>to the AAAs.  </a:t>
            </a:r>
          </a:p>
        </p:txBody>
      </p:sp>
      <p:sp>
        <p:nvSpPr>
          <p:cNvPr id="8" name="Rectangle 7">
            <a:extLst>
              <a:ext uri="{FF2B5EF4-FFF2-40B4-BE49-F238E27FC236}">
                <a16:creationId xmlns:a16="http://schemas.microsoft.com/office/drawing/2014/main" id="{F4C0FF92-9E69-46FF-9076-C1A57E4ADB9B}"/>
              </a:ext>
            </a:extLst>
          </p:cNvPr>
          <p:cNvSpPr/>
          <p:nvPr/>
        </p:nvSpPr>
        <p:spPr>
          <a:xfrm>
            <a:off x="838197" y="2624722"/>
            <a:ext cx="8864067" cy="2031325"/>
          </a:xfrm>
          <a:prstGeom prst="rect">
            <a:avLst/>
          </a:prstGeom>
        </p:spPr>
        <p:txBody>
          <a:bodyPr wrap="square">
            <a:spAutoFit/>
          </a:bodyPr>
          <a:lstStyle/>
          <a:p>
            <a:endParaRPr lang="en-US" sz="1400" dirty="0">
              <a:latin typeface="Arial" panose="020B0604020202020204" pitchFamily="34" charset="0"/>
              <a:ea typeface="Times New Roman" panose="02020603050405020304" pitchFamily="18" charset="0"/>
              <a:cs typeface="Arial" panose="020B0604020202020204" pitchFamily="34" charset="0"/>
            </a:endParaRPr>
          </a:p>
          <a:p>
            <a:r>
              <a:rPr lang="en-US" sz="1400" dirty="0">
                <a:latin typeface="Arial" panose="020B0604020202020204" pitchFamily="34" charset="0"/>
                <a:ea typeface="Times New Roman" panose="02020603050405020304" pitchFamily="18" charset="0"/>
                <a:cs typeface="Arial" panose="020B0604020202020204" pitchFamily="34" charset="0"/>
              </a:rPr>
              <a:t>Aging Well is the assessment entity contracted with OLTL and is responsible for providing all oversight and clarification to the AAAs. </a:t>
            </a:r>
          </a:p>
          <a:p>
            <a:endParaRPr lang="en-US" sz="1400" dirty="0">
              <a:latin typeface="Arial" panose="020B0604020202020204" pitchFamily="34" charset="0"/>
              <a:ea typeface="Times New Roman" panose="02020603050405020304" pitchFamily="18" charset="0"/>
              <a:cs typeface="Arial" panose="020B0604020202020204" pitchFamily="34" charset="0"/>
            </a:endParaRPr>
          </a:p>
          <a:p>
            <a:r>
              <a:rPr lang="en-US" sz="1400" dirty="0">
                <a:latin typeface="Arial" panose="020B0604020202020204" pitchFamily="34" charset="0"/>
                <a:ea typeface="Times New Roman" panose="02020603050405020304" pitchFamily="18" charset="0"/>
                <a:cs typeface="Arial" panose="020B0604020202020204" pitchFamily="34" charset="0"/>
              </a:rPr>
              <a:t>Emailing OLTL, PDA, the IEB, or other organizations first and copying us on the email is not an acceptable process. Please do not go above AWP staff. This type of reaction to changes or concerns does not serve us well or support our goal of being seen as reliable, capable, and outcome-oriented.  </a:t>
            </a:r>
          </a:p>
          <a:p>
            <a:endParaRPr lang="en-US" sz="1400" dirty="0">
              <a:latin typeface="Arial" panose="020B0604020202020204" pitchFamily="34" charset="0"/>
              <a:ea typeface="Times New Roman" panose="02020603050405020304" pitchFamily="18" charset="0"/>
              <a:cs typeface="Arial" panose="020B0604020202020204" pitchFamily="34" charset="0"/>
            </a:endParaRPr>
          </a:p>
          <a:p>
            <a:endParaRPr lang="en-US"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a:extLst>
              <a:ext uri="{FF2B5EF4-FFF2-40B4-BE49-F238E27FC236}">
                <a16:creationId xmlns:a16="http://schemas.microsoft.com/office/drawing/2014/main" id="{D1EE4F60-5C8B-481F-9381-C631B60FAD8A}"/>
              </a:ext>
            </a:extLst>
          </p:cNvPr>
          <p:cNvSpPr/>
          <p:nvPr/>
        </p:nvSpPr>
        <p:spPr>
          <a:xfrm>
            <a:off x="838197" y="4742027"/>
            <a:ext cx="8730343" cy="523220"/>
          </a:xfrm>
          <a:prstGeom prst="rect">
            <a:avLst/>
          </a:prstGeom>
        </p:spPr>
        <p:txBody>
          <a:bodyPr wrap="square">
            <a:spAutoFit/>
          </a:bodyPr>
          <a:lstStyle/>
          <a:p>
            <a:r>
              <a:rPr lang="en-US" sz="1400" b="1" dirty="0">
                <a:latin typeface="Arial" panose="020B0604020202020204" pitchFamily="34" charset="0"/>
                <a:ea typeface="Times New Roman" panose="02020603050405020304" pitchFamily="18" charset="0"/>
                <a:cs typeface="Arial" panose="020B0604020202020204" pitchFamily="34" charset="0"/>
              </a:rPr>
              <a:t>All assessment related questions or larger systemic issues should be brought to AWP or P4A first.  Please do not contact the IEB, PDA or OLTL.  They will direct you back to AWP.  </a:t>
            </a:r>
          </a:p>
        </p:txBody>
      </p:sp>
      <p:pic>
        <p:nvPicPr>
          <p:cNvPr id="5" name="Graphic 4" descr="Help">
            <a:extLst>
              <a:ext uri="{FF2B5EF4-FFF2-40B4-BE49-F238E27FC236}">
                <a16:creationId xmlns:a16="http://schemas.microsoft.com/office/drawing/2014/main" id="{9C9893CF-1A94-47FD-9944-6DE610B4F8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150" y="816428"/>
            <a:ext cx="914400" cy="914400"/>
          </a:xfrm>
          <a:prstGeom prst="rect">
            <a:avLst/>
          </a:prstGeom>
        </p:spPr>
      </p:pic>
      <p:sp>
        <p:nvSpPr>
          <p:cNvPr id="3" name="TextBox 2">
            <a:extLst>
              <a:ext uri="{FF2B5EF4-FFF2-40B4-BE49-F238E27FC236}">
                <a16:creationId xmlns:a16="http://schemas.microsoft.com/office/drawing/2014/main" id="{455EF265-9773-40E1-81C5-39230E55DE7D}"/>
              </a:ext>
            </a:extLst>
          </p:cNvPr>
          <p:cNvSpPr txBox="1"/>
          <p:nvPr/>
        </p:nvSpPr>
        <p:spPr>
          <a:xfrm>
            <a:off x="838197" y="1916165"/>
            <a:ext cx="825038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Aging Well team respectfully asks that you contact AWP </a:t>
            </a:r>
            <a:r>
              <a:rPr lang="en-US" sz="1400" b="1" dirty="0">
                <a:latin typeface="Arial" panose="020B0604020202020204" pitchFamily="34" charset="0"/>
                <a:cs typeface="Arial" panose="020B0604020202020204" pitchFamily="34" charset="0"/>
              </a:rPr>
              <a:t>FIRST</a:t>
            </a:r>
            <a:r>
              <a:rPr lang="en-US" sz="1400" dirty="0">
                <a:latin typeface="Arial" panose="020B0604020202020204" pitchFamily="34" charset="0"/>
                <a:cs typeface="Arial" panose="020B0604020202020204" pitchFamily="34" charset="0"/>
              </a:rPr>
              <a:t> if you seek clarification or have questions regarding assessments and NFI disenrollment.</a:t>
            </a:r>
          </a:p>
        </p:txBody>
      </p:sp>
    </p:spTree>
    <p:extLst>
      <p:ext uri="{BB962C8B-B14F-4D97-AF65-F5344CB8AC3E}">
        <p14:creationId xmlns:p14="http://schemas.microsoft.com/office/powerpoint/2010/main" val="2045119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649577" y="545642"/>
            <a:ext cx="8403146" cy="422363"/>
          </a:xfrm>
        </p:spPr>
        <p:txBody>
          <a:bodyPr>
            <a:normAutofit/>
          </a:bodyPr>
          <a:lstStyle/>
          <a:p>
            <a:r>
              <a:rPr lang="en-US" sz="1600" b="1" dirty="0">
                <a:solidFill>
                  <a:schemeClr val="tx1"/>
                </a:solidFill>
                <a:latin typeface="Arial" panose="020B0604020202020204" pitchFamily="34" charset="0"/>
                <a:cs typeface="Arial" panose="020B0604020202020204" pitchFamily="34" charset="0"/>
              </a:rPr>
              <a:t>AWP Contacts &amp; Questions</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6" name="TextBox 5">
            <a:extLst>
              <a:ext uri="{FF2B5EF4-FFF2-40B4-BE49-F238E27FC236}">
                <a16:creationId xmlns:a16="http://schemas.microsoft.com/office/drawing/2014/main" id="{7A02C708-99B3-499C-B048-6BD6B47DD4FB}"/>
              </a:ext>
            </a:extLst>
          </p:cNvPr>
          <p:cNvSpPr txBox="1"/>
          <p:nvPr/>
        </p:nvSpPr>
        <p:spPr>
          <a:xfrm>
            <a:off x="649577" y="1242602"/>
            <a:ext cx="2601687" cy="338554"/>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a:latin typeface="Arial" panose="020B0604020202020204" pitchFamily="34" charset="0"/>
                <a:cs typeface="Arial" panose="020B0604020202020204" pitchFamily="34" charset="0"/>
              </a:rPr>
              <a:t>Contact Cheat Sheet </a:t>
            </a:r>
          </a:p>
        </p:txBody>
      </p:sp>
      <p:sp>
        <p:nvSpPr>
          <p:cNvPr id="7" name="Rectangle 6">
            <a:extLst>
              <a:ext uri="{FF2B5EF4-FFF2-40B4-BE49-F238E27FC236}">
                <a16:creationId xmlns:a16="http://schemas.microsoft.com/office/drawing/2014/main" id="{551467BB-CF20-4287-A93B-B5B026715A76}"/>
              </a:ext>
            </a:extLst>
          </p:cNvPr>
          <p:cNvSpPr/>
          <p:nvPr/>
        </p:nvSpPr>
        <p:spPr>
          <a:xfrm>
            <a:off x="649577" y="2130350"/>
            <a:ext cx="9505075" cy="3302764"/>
          </a:xfrm>
          <a:prstGeom prst="rect">
            <a:avLst/>
          </a:prstGeom>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Unassigned Organizational Units: </a:t>
            </a:r>
            <a:r>
              <a:rPr lang="en-US" sz="1400" u="sng" dirty="0">
                <a:solidFill>
                  <a:srgbClr val="0070C0"/>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aaarequests@agingwellpa.org</a:t>
            </a:r>
            <a:endParaRPr lang="en-US" sz="14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Medical Director Review Requests: </a:t>
            </a:r>
            <a:r>
              <a:rPr lang="en-US" sz="1400" u="sng" dirty="0">
                <a:solidFill>
                  <a:srgbClr val="0070C0"/>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aaarequests@agingwellpa.org</a:t>
            </a:r>
            <a:endParaRPr lang="en-US" sz="14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AWP LMS Training Access: QCSS</a:t>
            </a:r>
            <a:endParaRPr lang="en-US" sz="14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FED Related Questions: QCSS</a:t>
            </a:r>
          </a:p>
          <a:p>
            <a:pPr marL="342900" marR="0" lvl="0" indent="-342900">
              <a:lnSpc>
                <a:spcPct val="107000"/>
              </a:lnSpc>
              <a:spcBef>
                <a:spcPts val="0"/>
              </a:spcBef>
              <a:spcAft>
                <a:spcPts val="0"/>
              </a:spcAft>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NFI Disenrollment Questions: QCSS</a:t>
            </a:r>
          </a:p>
          <a:p>
            <a:pPr marL="342900" marR="0" lvl="0" indent="-342900">
              <a:lnSpc>
                <a:spcPct val="107000"/>
              </a:lnSpc>
              <a:spcBef>
                <a:spcPts val="0"/>
              </a:spcBef>
              <a:spcAft>
                <a:spcPts val="0"/>
              </a:spcAft>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Demographic/Merge Profile Update in PIA: QCSS</a:t>
            </a:r>
          </a:p>
          <a:p>
            <a:pPr marL="342900" marR="0" lvl="0" indent="-342900">
              <a:lnSpc>
                <a:spcPct val="107000"/>
              </a:lnSpc>
              <a:spcBef>
                <a:spcPts val="0"/>
              </a:spcBef>
              <a:spcAft>
                <a:spcPts val="0"/>
              </a:spcAft>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Desk Review Questions: QCSS</a:t>
            </a:r>
          </a:p>
          <a:p>
            <a:pPr marL="342900" marR="0" lvl="0" indent="-342900">
              <a:lnSpc>
                <a:spcPct val="107000"/>
              </a:lnSpc>
              <a:spcBef>
                <a:spcPts val="0"/>
              </a:spcBef>
              <a:spcAft>
                <a:spcPts val="0"/>
              </a:spcAft>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FED Invoice Questions: QCSS</a:t>
            </a:r>
          </a:p>
          <a:p>
            <a:pPr marL="342900" marR="0" lvl="0" indent="-342900">
              <a:lnSpc>
                <a:spcPct val="107000"/>
              </a:lnSpc>
              <a:spcBef>
                <a:spcPts val="0"/>
              </a:spcBef>
              <a:spcAft>
                <a:spcPts val="0"/>
              </a:spcAft>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Submission of Monthly Invoices:  </a:t>
            </a:r>
            <a:r>
              <a:rPr lang="en-US" sz="1400" u="sng" dirty="0">
                <a:solidFill>
                  <a:srgbClr val="0070C0"/>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fedbilling@agingwellpa.org</a:t>
            </a:r>
            <a:r>
              <a:rPr lang="en-US" sz="14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and cc your QCSS</a:t>
            </a:r>
            <a:endParaRPr lang="en-US" sz="1400" u="sng"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Withdrawal of FED: IEB contact: </a:t>
            </a:r>
            <a:r>
              <a:rPr lang="en-US" sz="1400" dirty="0">
                <a:solidFill>
                  <a:srgbClr val="0070C0"/>
                </a:solidFill>
                <a:latin typeface="Arial" panose="020B0604020202020204" pitchFamily="34" charset="0"/>
                <a:ea typeface="Roboto Medium" panose="02000000000000000000" pitchFamily="2" charset="0"/>
                <a:cs typeface="Arial" panose="020B0604020202020204" pitchFamily="34" charset="0"/>
                <a:hlinkClick r:id="rId6">
                  <a:extLst>
                    <a:ext uri="{A12FA001-AC4F-418D-AE19-62706E023703}">
                      <ahyp:hlinkClr xmlns:ahyp="http://schemas.microsoft.com/office/drawing/2018/hyperlinkcolor" val="tx"/>
                    </a:ext>
                  </a:extLst>
                </a:hlinkClick>
              </a:rPr>
              <a:t>IEB-PAEncryptionBox@maximus.com</a:t>
            </a:r>
            <a:endParaRPr lang="en-US" sz="14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IEB Inquiries for Applicant Specific Contact Information: </a:t>
            </a:r>
            <a:r>
              <a:rPr lang="en-US" sz="1400" u="sng" dirty="0">
                <a:solidFill>
                  <a:srgbClr val="0070C0"/>
                </a:solidFill>
                <a:latin typeface="Arial" panose="020B0604020202020204" pitchFamily="34" charset="0"/>
                <a:ea typeface="Calibri" panose="020F0502020204030204" pitchFamily="34" charset="0"/>
                <a:cs typeface="Arial" panose="020B0604020202020204" pitchFamily="34" charset="0"/>
                <a:hlinkClick r:id="rId7" tooltip="mailto:paiebstakeholderinquiries@maximus.com">
                  <a:extLst>
                    <a:ext uri="{A12FA001-AC4F-418D-AE19-62706E023703}">
                      <ahyp:hlinkClr xmlns:ahyp="http://schemas.microsoft.com/office/drawing/2018/hyperlinkcolor" val="tx"/>
                    </a:ext>
                  </a:extLst>
                </a:hlinkClick>
              </a:rPr>
              <a:t>PAIEBStakeholderInquiries@maximus.com</a:t>
            </a:r>
            <a:endParaRPr lang="en-US" sz="14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PASRR Program Office Contact List: </a:t>
            </a:r>
            <a:r>
              <a:rPr lang="en-US" sz="1400" b="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1400" dirty="0">
                <a:solidFill>
                  <a:srgbClr val="0070C0"/>
                </a:solidFill>
                <a:latin typeface="Arial" panose="020B0604020202020204" pitchFamily="34" charset="0"/>
                <a:ea typeface="Calibri" panose="020F0502020204030204" pitchFamily="34" charset="0"/>
                <a:cs typeface="Arial" panose="020B0604020202020204" pitchFamily="34" charset="0"/>
              </a:rPr>
              <a:t>https://www.dhs.pa.gov/providers/Providers/Pages/PASRR-Process.aspx</a:t>
            </a:r>
          </a:p>
          <a:p>
            <a:pPr marL="342900" marR="0" lvl="0" indent="-342900">
              <a:lnSpc>
                <a:spcPct val="107000"/>
              </a:lnSpc>
              <a:spcBef>
                <a:spcPts val="0"/>
              </a:spcBef>
              <a:spcAft>
                <a:spcPts val="0"/>
              </a:spcAft>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PIA Help Desk 1-800-251-5340 (PIA Password Reset-Option 2- Business Partner)</a:t>
            </a:r>
          </a:p>
          <a:p>
            <a:pPr marL="342900" marR="0" lvl="0" indent="-342900">
              <a:lnSpc>
                <a:spcPct val="107000"/>
              </a:lnSpc>
              <a:spcBef>
                <a:spcPts val="0"/>
              </a:spcBef>
              <a:spcAft>
                <a:spcPts val="0"/>
              </a:spcAft>
              <a:buFont typeface="Wingdings" panose="05000000000000000000" pitchFamily="2" charset="2"/>
              <a:buChar char="Ø"/>
            </a:pPr>
            <a:r>
              <a:rPr lang="en-US" sz="1400" dirty="0">
                <a:latin typeface="Arial" panose="020B0604020202020204" pitchFamily="34" charset="0"/>
                <a:ea typeface="Calibri" panose="020F0502020204030204" pitchFamily="34" charset="0"/>
                <a:cs typeface="Arial" panose="020B0604020202020204" pitchFamily="34" charset="0"/>
              </a:rPr>
              <a:t>Desk Review/NH Appeal Stipulated Agreements: QCSS and CC Carleen Longo (</a:t>
            </a:r>
            <a:r>
              <a:rPr lang="en-US" sz="1400" dirty="0">
                <a:solidFill>
                  <a:schemeClr val="accent2"/>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clongo@agingwellpa.org</a:t>
            </a:r>
            <a:r>
              <a:rPr lang="en-US" sz="1400"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4783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B5302B-97D6-4E20-97B4-D78BC6D859E0}"/>
              </a:ext>
            </a:extLst>
          </p:cNvPr>
          <p:cNvSpPr>
            <a:spLocks noGrp="1"/>
          </p:cNvSpPr>
          <p:nvPr>
            <p:ph type="subTitle" idx="1"/>
          </p:nvPr>
        </p:nvSpPr>
        <p:spPr>
          <a:xfrm>
            <a:off x="884489" y="308691"/>
            <a:ext cx="7766936" cy="546074"/>
          </a:xfrm>
        </p:spPr>
        <p:txBody>
          <a:bodyPr>
            <a:normAutofit/>
          </a:bodyPr>
          <a:lstStyle/>
          <a:p>
            <a:pPr algn="l"/>
            <a:r>
              <a:rPr lang="en-US" b="1" dirty="0">
                <a:solidFill>
                  <a:schemeClr val="tx1"/>
                </a:solidFill>
                <a:latin typeface="Arial" panose="020B0604020202020204" pitchFamily="34" charset="0"/>
                <a:cs typeface="Arial" panose="020B0604020202020204" pitchFamily="34" charset="0"/>
              </a:rPr>
              <a:t>Our Organizational Principles: </a:t>
            </a:r>
          </a:p>
        </p:txBody>
      </p:sp>
      <p:pic>
        <p:nvPicPr>
          <p:cNvPr id="4" name="Picture 3">
            <a:extLst>
              <a:ext uri="{FF2B5EF4-FFF2-40B4-BE49-F238E27FC236}">
                <a16:creationId xmlns:a16="http://schemas.microsoft.com/office/drawing/2014/main" id="{6ADEBD9F-AF5E-400C-B934-8CC2E2B2E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2" name="TextBox 1">
            <a:extLst>
              <a:ext uri="{FF2B5EF4-FFF2-40B4-BE49-F238E27FC236}">
                <a16:creationId xmlns:a16="http://schemas.microsoft.com/office/drawing/2014/main" id="{243EB926-11C5-4630-A50D-F1BB47907A79}"/>
              </a:ext>
            </a:extLst>
          </p:cNvPr>
          <p:cNvSpPr txBox="1"/>
          <p:nvPr/>
        </p:nvSpPr>
        <p:spPr>
          <a:xfrm>
            <a:off x="884489" y="1351723"/>
            <a:ext cx="7215902" cy="3508653"/>
          </a:xfrm>
          <a:prstGeom prst="rect">
            <a:avLst/>
          </a:prstGeom>
          <a:noFill/>
        </p:spPr>
        <p:txBody>
          <a:bodyPr wrap="square" rtlCol="0">
            <a:spAutoFit/>
          </a:bodyPr>
          <a:lstStyle/>
          <a:p>
            <a:pPr marL="342900" lvl="0" indent="-342900" defTabSz="914400">
              <a:buFontTx/>
              <a:buAutoNum type="arabicPeriod"/>
              <a:defRPr/>
            </a:pPr>
            <a:r>
              <a:rPr lang="en-US" sz="1600" dirty="0">
                <a:latin typeface="Arial" panose="020B0604020202020204" pitchFamily="34" charset="0"/>
                <a:cs typeface="Arial" panose="020B0604020202020204" pitchFamily="34" charset="0"/>
              </a:rPr>
              <a:t>Think, speak and act from a positive place.</a:t>
            </a:r>
          </a:p>
          <a:p>
            <a:pPr marL="342900" lvl="0" indent="-342900" defTabSz="914400">
              <a:buFontTx/>
              <a:buAutoNum type="arabicPeriod"/>
              <a:defRPr/>
            </a:pPr>
            <a:r>
              <a:rPr lang="en-US" sz="1600" dirty="0">
                <a:latin typeface="Arial" panose="020B0604020202020204" pitchFamily="34" charset="0"/>
                <a:cs typeface="Arial" panose="020B0604020202020204" pitchFamily="34" charset="0"/>
              </a:rPr>
              <a:t>Recognize "we" is stronger than "I."</a:t>
            </a:r>
          </a:p>
          <a:p>
            <a:pPr marL="342900" lvl="0" indent="-342900" defTabSz="914400">
              <a:buFontTx/>
              <a:buAutoNum type="arabicPeriod"/>
              <a:defRPr/>
            </a:pPr>
            <a:r>
              <a:rPr lang="en-US" sz="1600" dirty="0">
                <a:latin typeface="Arial" panose="020B0604020202020204" pitchFamily="34" charset="0"/>
                <a:cs typeface="Arial" panose="020B0604020202020204" pitchFamily="34" charset="0"/>
              </a:rPr>
              <a:t>Know why you do what you do.  </a:t>
            </a:r>
          </a:p>
          <a:p>
            <a:pPr marL="342900" lvl="0" indent="-342900" defTabSz="914400">
              <a:buFontTx/>
              <a:buAutoNum type="arabicPeriod"/>
              <a:defRPr/>
            </a:pPr>
            <a:r>
              <a:rPr lang="en-US" sz="1600" dirty="0">
                <a:latin typeface="Arial" panose="020B0604020202020204" pitchFamily="34" charset="0"/>
                <a:cs typeface="Arial" panose="020B0604020202020204" pitchFamily="34" charset="0"/>
              </a:rPr>
              <a:t>Be open to multiple possibilities.</a:t>
            </a:r>
          </a:p>
          <a:p>
            <a:pPr marL="342900" lvl="0" indent="-342900" defTabSz="914400">
              <a:buFontTx/>
              <a:buAutoNum type="arabicPeriod"/>
              <a:defRPr/>
            </a:pPr>
            <a:r>
              <a:rPr lang="en-US" sz="1600" dirty="0">
                <a:latin typeface="Arial" panose="020B0604020202020204" pitchFamily="34" charset="0"/>
                <a:cs typeface="Arial" panose="020B0604020202020204" pitchFamily="34" charset="0"/>
              </a:rPr>
              <a:t>Practice no-blame problem-solving.</a:t>
            </a:r>
          </a:p>
          <a:p>
            <a:pPr marL="342900" lvl="0" indent="-342900" defTabSz="914400">
              <a:buFontTx/>
              <a:buAutoNum type="arabicPeriod"/>
              <a:defRPr/>
            </a:pPr>
            <a:r>
              <a:rPr lang="en-US" sz="1600" dirty="0">
                <a:latin typeface="Arial" panose="020B0604020202020204" pitchFamily="34" charset="0"/>
                <a:cs typeface="Arial" panose="020B0604020202020204" pitchFamily="34" charset="0"/>
              </a:rPr>
              <a:t>Listen to understand.</a:t>
            </a:r>
          </a:p>
          <a:p>
            <a:pPr marL="342900" lvl="0" indent="-342900" defTabSz="914400">
              <a:buFontTx/>
              <a:buAutoNum type="arabicPeriod"/>
              <a:defRPr/>
            </a:pPr>
            <a:r>
              <a:rPr lang="en-US" sz="1600" dirty="0">
                <a:latin typeface="Arial" panose="020B0604020202020204" pitchFamily="34" charset="0"/>
                <a:cs typeface="Arial" panose="020B0604020202020204" pitchFamily="34" charset="0"/>
              </a:rPr>
              <a:t>Speak truthfully yet kindly.</a:t>
            </a:r>
          </a:p>
          <a:p>
            <a:pPr marL="342900" lvl="0" indent="-342900" defTabSz="914400">
              <a:buFontTx/>
              <a:buAutoNum type="arabicPeriod"/>
              <a:defRPr/>
            </a:pPr>
            <a:r>
              <a:rPr lang="en-US" sz="1600" dirty="0">
                <a:latin typeface="Arial" panose="020B0604020202020204" pitchFamily="34" charset="0"/>
                <a:cs typeface="Arial" panose="020B0604020202020204" pitchFamily="34" charset="0"/>
              </a:rPr>
              <a:t>Recognize, affirm, and support the good efforts and work of others.</a:t>
            </a:r>
          </a:p>
          <a:p>
            <a:pPr marL="342900" lvl="0" indent="-342900" defTabSz="914400">
              <a:buFontTx/>
              <a:buAutoNum type="arabicPeriod"/>
              <a:defRPr/>
            </a:pPr>
            <a:r>
              <a:rPr lang="en-US" sz="1600" dirty="0">
                <a:latin typeface="Arial" panose="020B0604020202020204" pitchFamily="34" charset="0"/>
                <a:cs typeface="Arial" panose="020B0604020202020204" pitchFamily="34" charset="0"/>
              </a:rPr>
              <a:t>Be clear about the expectation of continued improvement.  </a:t>
            </a:r>
          </a:p>
          <a:p>
            <a:pPr marL="342900" lvl="0" indent="-342900" defTabSz="914400">
              <a:buFontTx/>
              <a:buAutoNum type="arabicPeriod"/>
              <a:defRPr/>
            </a:pPr>
            <a:r>
              <a:rPr lang="en-US" sz="1600" dirty="0">
                <a:latin typeface="Arial" panose="020B0604020202020204" pitchFamily="34" charset="0"/>
                <a:cs typeface="Arial" panose="020B0604020202020204" pitchFamily="34" charset="0"/>
              </a:rPr>
              <a:t>Ask for what you need. </a:t>
            </a:r>
          </a:p>
          <a:p>
            <a:pPr marL="342900" lvl="0" indent="-342900" defTabSz="914400">
              <a:buFontTx/>
              <a:buAutoNum type="arabicPeriod"/>
              <a:defRPr/>
            </a:pPr>
            <a:r>
              <a:rPr lang="en-US" sz="1600" dirty="0">
                <a:latin typeface="Arial" panose="020B0604020202020204" pitchFamily="34" charset="0"/>
                <a:cs typeface="Arial" panose="020B0604020202020204" pitchFamily="34" charset="0"/>
              </a:rPr>
              <a:t>Leave your ego at the door.  </a:t>
            </a:r>
          </a:p>
          <a:p>
            <a:pPr marL="342900" lvl="0" indent="-342900" defTabSz="914400">
              <a:buFontTx/>
              <a:buAutoNum type="arabicPeriod"/>
              <a:defRPr/>
            </a:pPr>
            <a:r>
              <a:rPr lang="en-US" sz="1600" dirty="0">
                <a:latin typeface="Arial" panose="020B0604020202020204" pitchFamily="34" charset="0"/>
                <a:cs typeface="Arial" panose="020B0604020202020204" pitchFamily="34" charset="0"/>
              </a:rPr>
              <a:t>Keep commitments</a:t>
            </a:r>
          </a:p>
          <a:p>
            <a:pPr marL="342900" lvl="0" indent="-342900" defTabSz="914400">
              <a:buFontTx/>
              <a:buAutoNum type="arabicPeriod"/>
              <a:defRPr/>
            </a:pPr>
            <a:endParaRPr lang="en-US" dirty="0">
              <a:latin typeface="Arial" panose="020B0604020202020204" pitchFamily="34" charset="0"/>
              <a:cs typeface="Arial" panose="020B0604020202020204" pitchFamily="34" charset="0"/>
            </a:endParaRPr>
          </a:p>
          <a:p>
            <a:endParaRPr lang="en-US" sz="1200" dirty="0">
              <a:solidFill>
                <a:srgbClr val="353D40"/>
              </a:solidFill>
              <a:latin typeface="Arial" panose="020B0604020202020204" pitchFamily="34" charset="0"/>
              <a:ea typeface="Roboto Medium" panose="020000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BB9CA2C1-F556-4D5C-AC3C-D3BEC371C0B6}"/>
              </a:ext>
            </a:extLst>
          </p:cNvPr>
          <p:cNvSpPr txBox="1"/>
          <p:nvPr/>
        </p:nvSpPr>
        <p:spPr>
          <a:xfrm>
            <a:off x="884489" y="4983057"/>
            <a:ext cx="8080607"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 full narrative for each organizational principle is included on the Aging Well website.  P4A/Aging Well staff highlights a different principle in their email signature every month! </a:t>
            </a:r>
          </a:p>
        </p:txBody>
      </p:sp>
    </p:spTree>
    <p:extLst>
      <p:ext uri="{BB962C8B-B14F-4D97-AF65-F5344CB8AC3E}">
        <p14:creationId xmlns:p14="http://schemas.microsoft.com/office/powerpoint/2010/main" val="36644395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36BA-216B-4D98-8B1F-84A2C375BF55}"/>
              </a:ext>
            </a:extLst>
          </p:cNvPr>
          <p:cNvSpPr>
            <a:spLocks noGrp="1"/>
          </p:cNvSpPr>
          <p:nvPr>
            <p:ph type="title"/>
          </p:nvPr>
        </p:nvSpPr>
        <p:spPr>
          <a:xfrm>
            <a:off x="523330" y="388219"/>
            <a:ext cx="8100906" cy="420303"/>
          </a:xfrm>
        </p:spPr>
        <p:txBody>
          <a:bodyPr>
            <a:normAutofit/>
          </a:bodyPr>
          <a:lstStyle/>
          <a:p>
            <a:r>
              <a:rPr lang="en-US" sz="1600" b="1" dirty="0">
                <a:solidFill>
                  <a:schemeClr val="tx1"/>
                </a:solidFill>
                <a:latin typeface="Arial" panose="020B0604020202020204" pitchFamily="34" charset="0"/>
                <a:cs typeface="Arial" panose="020B0604020202020204" pitchFamily="34" charset="0"/>
              </a:rPr>
              <a:t>AWP Primary Contact List</a:t>
            </a:r>
          </a:p>
        </p:txBody>
      </p:sp>
      <p:pic>
        <p:nvPicPr>
          <p:cNvPr id="4" name="Picture 3">
            <a:extLst>
              <a:ext uri="{FF2B5EF4-FFF2-40B4-BE49-F238E27FC236}">
                <a16:creationId xmlns:a16="http://schemas.microsoft.com/office/drawing/2014/main" id="{E8BE137F-801E-4B3E-B690-761F12900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8" name="TextBox 7">
            <a:extLst>
              <a:ext uri="{FF2B5EF4-FFF2-40B4-BE49-F238E27FC236}">
                <a16:creationId xmlns:a16="http://schemas.microsoft.com/office/drawing/2014/main" id="{A201922A-78E3-4702-BD4E-BEB530B839E9}"/>
              </a:ext>
            </a:extLst>
          </p:cNvPr>
          <p:cNvSpPr txBox="1"/>
          <p:nvPr/>
        </p:nvSpPr>
        <p:spPr>
          <a:xfrm>
            <a:off x="523326" y="1005858"/>
            <a:ext cx="9047748"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Courtney Drellich</a:t>
            </a:r>
            <a:r>
              <a:rPr lang="en-US" sz="1400" dirty="0">
                <a:latin typeface="Arial" panose="020B0604020202020204" pitchFamily="34" charset="0"/>
                <a:cs typeface="Arial" panose="020B0604020202020204" pitchFamily="34" charset="0"/>
              </a:rPr>
              <a:t>, QCSS Southeast Region ● </a:t>
            </a:r>
            <a:r>
              <a:rPr lang="en-US" sz="14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cdrellich@agingwellpa.org</a:t>
            </a:r>
            <a:r>
              <a:rPr lang="en-US" sz="1400" dirty="0">
                <a:solidFill>
                  <a:srgbClr val="0070C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Cell:  267-772-4713 </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Adams, Berks, Bucks, Chester, Cumberland, Dauphin, Delaware, Franklin, Huntingdon/Bedford/Fulton, Lancaster, Lebanon, Montgomery, Perry, and York Counties</a:t>
            </a:r>
          </a:p>
        </p:txBody>
      </p:sp>
      <p:sp>
        <p:nvSpPr>
          <p:cNvPr id="11" name="TextBox 10">
            <a:extLst>
              <a:ext uri="{FF2B5EF4-FFF2-40B4-BE49-F238E27FC236}">
                <a16:creationId xmlns:a16="http://schemas.microsoft.com/office/drawing/2014/main" id="{71D96149-40A4-43A7-B522-F722260FE158}"/>
              </a:ext>
            </a:extLst>
          </p:cNvPr>
          <p:cNvSpPr txBox="1"/>
          <p:nvPr/>
        </p:nvSpPr>
        <p:spPr>
          <a:xfrm>
            <a:off x="523326" y="1916253"/>
            <a:ext cx="9047748"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Andrea Felicetta</a:t>
            </a:r>
            <a:r>
              <a:rPr lang="en-US" sz="1400" dirty="0">
                <a:latin typeface="Arial" panose="020B0604020202020204" pitchFamily="34" charset="0"/>
                <a:cs typeface="Arial" panose="020B0604020202020204" pitchFamily="34" charset="0"/>
              </a:rPr>
              <a:t>, QCSS Northeast Region ● </a:t>
            </a:r>
            <a:r>
              <a:rPr lang="en-US" sz="14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afelicetta@agingwellpa.org</a:t>
            </a:r>
            <a:r>
              <a:rPr lang="en-US" sz="1400" dirty="0">
                <a:solidFill>
                  <a:srgbClr val="0070C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t>
            </a:r>
            <a:r>
              <a:rPr lang="en-US" sz="1400" dirty="0">
                <a:solidFill>
                  <a:srgbClr val="0070C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Cell:  609-221-1068</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BSST (Bradford, Susquehanna, Sullivan, &amp;Tioga), Carbon, Columbia/Montour, Lackawanna, Lehigh, Luzerne/Wyoming, Monroe, Northampton, Northumberland, Pike, Potter, Schuylkill, Union/Snyder, and Wayne Counties</a:t>
            </a:r>
          </a:p>
        </p:txBody>
      </p:sp>
      <p:sp>
        <p:nvSpPr>
          <p:cNvPr id="12" name="TextBox 11">
            <a:extLst>
              <a:ext uri="{FF2B5EF4-FFF2-40B4-BE49-F238E27FC236}">
                <a16:creationId xmlns:a16="http://schemas.microsoft.com/office/drawing/2014/main" id="{015FA0BF-9DD0-4104-B321-C82D2693E936}"/>
              </a:ext>
            </a:extLst>
          </p:cNvPr>
          <p:cNvSpPr txBox="1"/>
          <p:nvPr/>
        </p:nvSpPr>
        <p:spPr>
          <a:xfrm>
            <a:off x="523326" y="3035205"/>
            <a:ext cx="8945436"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Sherry Hoffman</a:t>
            </a:r>
            <a:r>
              <a:rPr lang="en-US" sz="1400" dirty="0">
                <a:latin typeface="Arial" panose="020B0604020202020204" pitchFamily="34" charset="0"/>
                <a:cs typeface="Arial" panose="020B0604020202020204" pitchFamily="34" charset="0"/>
              </a:rPr>
              <a:t>, Senior QCSS Northwest Region ● </a:t>
            </a:r>
            <a:r>
              <a:rPr lang="en-US" sz="14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shoffman@agingwellpa.org</a:t>
            </a:r>
            <a:r>
              <a:rPr lang="en-US" sz="1400" dirty="0">
                <a:solidFill>
                  <a:srgbClr val="0070C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Cell:  814-203-6717</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Active Aging (Crawford), Clarion, Experience, Inc. (Warren/Forest), Greater Erie Community Action Committee (Erie), Jefferson, Mercer, Office of Human Services (Cameron/Elk/McKean), Philadelphia, STEP (Lycoming/Clinton), and Venango Counties</a:t>
            </a:r>
          </a:p>
        </p:txBody>
      </p:sp>
      <p:sp>
        <p:nvSpPr>
          <p:cNvPr id="13" name="TextBox 12">
            <a:extLst>
              <a:ext uri="{FF2B5EF4-FFF2-40B4-BE49-F238E27FC236}">
                <a16:creationId xmlns:a16="http://schemas.microsoft.com/office/drawing/2014/main" id="{706BB5BF-3AC5-44D6-B591-4DC68E9FC7D8}"/>
              </a:ext>
            </a:extLst>
          </p:cNvPr>
          <p:cNvSpPr txBox="1"/>
          <p:nvPr/>
        </p:nvSpPr>
        <p:spPr>
          <a:xfrm>
            <a:off x="523324" y="5119220"/>
            <a:ext cx="904774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Michelle Keck</a:t>
            </a:r>
            <a:r>
              <a:rPr lang="en-US" sz="1400" dirty="0">
                <a:latin typeface="Arial" panose="020B0604020202020204" pitchFamily="34" charset="0"/>
                <a:cs typeface="Arial" panose="020B0604020202020204" pitchFamily="34" charset="0"/>
              </a:rPr>
              <a:t>, Program Manager● </a:t>
            </a:r>
            <a:r>
              <a:rPr lang="en-US" sz="1400" dirty="0">
                <a:solidFill>
                  <a:srgbClr val="00B0F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mkeck@agingwellpa.org</a:t>
            </a:r>
            <a:r>
              <a:rPr lang="en-US" sz="1400" dirty="0">
                <a:solidFill>
                  <a:srgbClr val="00B0F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Cell:  717-816-9330</a:t>
            </a:r>
          </a:p>
        </p:txBody>
      </p:sp>
      <p:sp>
        <p:nvSpPr>
          <p:cNvPr id="15" name="TextBox 14">
            <a:extLst>
              <a:ext uri="{FF2B5EF4-FFF2-40B4-BE49-F238E27FC236}">
                <a16:creationId xmlns:a16="http://schemas.microsoft.com/office/drawing/2014/main" id="{FB1C78D5-6053-41A1-B0D1-AA6B7E6CDEF6}"/>
              </a:ext>
            </a:extLst>
          </p:cNvPr>
          <p:cNvSpPr txBox="1"/>
          <p:nvPr/>
        </p:nvSpPr>
        <p:spPr>
          <a:xfrm>
            <a:off x="523326" y="5725863"/>
            <a:ext cx="904774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Rebecca May-Cole</a:t>
            </a:r>
            <a:r>
              <a:rPr lang="en-US" sz="1400" dirty="0">
                <a:latin typeface="Arial" panose="020B0604020202020204" pitchFamily="34" charset="0"/>
                <a:cs typeface="Arial" panose="020B0604020202020204" pitchFamily="34" charset="0"/>
              </a:rPr>
              <a:t>, Executive Director ● </a:t>
            </a:r>
            <a:r>
              <a:rPr lang="en-US" sz="1400" dirty="0">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rmaycole@p4a.org</a:t>
            </a:r>
            <a:r>
              <a:rPr lang="en-US" sz="1400" dirty="0">
                <a:solidFill>
                  <a:srgbClr val="0070C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717-856-3000</a:t>
            </a:r>
          </a:p>
        </p:txBody>
      </p:sp>
      <p:sp>
        <p:nvSpPr>
          <p:cNvPr id="3" name="TextBox 2">
            <a:extLst>
              <a:ext uri="{FF2B5EF4-FFF2-40B4-BE49-F238E27FC236}">
                <a16:creationId xmlns:a16="http://schemas.microsoft.com/office/drawing/2014/main" id="{AB4E2A4E-C77B-B630-0BAF-B3AF574245D2}"/>
              </a:ext>
            </a:extLst>
          </p:cNvPr>
          <p:cNvSpPr txBox="1"/>
          <p:nvPr/>
        </p:nvSpPr>
        <p:spPr>
          <a:xfrm>
            <a:off x="523326" y="4154157"/>
            <a:ext cx="9047746"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Angela Yakoski, </a:t>
            </a:r>
            <a:r>
              <a:rPr lang="en-US" sz="1400" dirty="0">
                <a:latin typeface="Arial" panose="020B0604020202020204" pitchFamily="34" charset="0"/>
                <a:cs typeface="Arial" panose="020B0604020202020204" pitchFamily="34" charset="0"/>
              </a:rPr>
              <a:t>QCSS Southwest Region ● </a:t>
            </a:r>
            <a:r>
              <a:rPr lang="en-US" sz="1400" u="sng" dirty="0">
                <a:solidFill>
                  <a:srgbClr val="00B0F0"/>
                </a:solidFill>
                <a:latin typeface="Arial" panose="020B0604020202020204" pitchFamily="34" charset="0"/>
                <a:cs typeface="Arial" panose="020B0604020202020204" pitchFamily="34" charset="0"/>
              </a:rPr>
              <a:t>ayakoski</a:t>
            </a:r>
            <a:r>
              <a:rPr lang="en-US" sz="1400" u="sng" dirty="0">
                <a:solidFill>
                  <a:srgbClr val="00B0F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@agingwellpa.org</a:t>
            </a:r>
            <a:r>
              <a:rPr lang="en-US" sz="1400" u="sng" dirty="0">
                <a:solidFill>
                  <a:srgbClr val="00B0F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Cell:  </a:t>
            </a:r>
            <a:r>
              <a:rPr lang="en-US" sz="1400" dirty="0">
                <a:effectLst/>
                <a:latin typeface="Arial" panose="020B0604020202020204" pitchFamily="34" charset="0"/>
                <a:ea typeface="Times New Roman" panose="02020603050405020304" pitchFamily="18" charset="0"/>
                <a:cs typeface="Arial" panose="020B0604020202020204" pitchFamily="34" charset="0"/>
              </a:rPr>
              <a:t>570-855-8249 </a:t>
            </a: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Aging Services, Inc. (Indiana), Allegheny, Armstrong, Beaver, Blair, Butler, Cambria, Centre, Clearfield, Lawrence, Mifflin/Juniata, Somerset, Southwestern PA (Washington/Fayette/Greene), and Westmoreland Counties.  </a:t>
            </a:r>
          </a:p>
        </p:txBody>
      </p:sp>
    </p:spTree>
    <p:extLst>
      <p:ext uri="{BB962C8B-B14F-4D97-AF65-F5344CB8AC3E}">
        <p14:creationId xmlns:p14="http://schemas.microsoft.com/office/powerpoint/2010/main" val="1209938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FC52F4-16F5-492A-8534-944741E4B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pic>
        <p:nvPicPr>
          <p:cNvPr id="4" name="Picture 3">
            <a:extLst>
              <a:ext uri="{FF2B5EF4-FFF2-40B4-BE49-F238E27FC236}">
                <a16:creationId xmlns:a16="http://schemas.microsoft.com/office/drawing/2014/main" id="{7D04EC08-8C8F-B2C0-287B-77FA6BAC002F}"/>
              </a:ext>
            </a:extLst>
          </p:cNvPr>
          <p:cNvPicPr>
            <a:picLocks noChangeAspect="1"/>
          </p:cNvPicPr>
          <p:nvPr/>
        </p:nvPicPr>
        <p:blipFill>
          <a:blip r:embed="rId4"/>
          <a:stretch>
            <a:fillRect/>
          </a:stretch>
        </p:blipFill>
        <p:spPr>
          <a:xfrm>
            <a:off x="537641" y="276297"/>
            <a:ext cx="9105980" cy="6477689"/>
          </a:xfrm>
          <a:prstGeom prst="rect">
            <a:avLst/>
          </a:prstGeom>
        </p:spPr>
      </p:pic>
      <p:sp>
        <p:nvSpPr>
          <p:cNvPr id="7" name="TextBox 6">
            <a:extLst>
              <a:ext uri="{FF2B5EF4-FFF2-40B4-BE49-F238E27FC236}">
                <a16:creationId xmlns:a16="http://schemas.microsoft.com/office/drawing/2014/main" id="{8BA097F9-3BC5-4900-B9E3-53BEECFDE79F}"/>
              </a:ext>
            </a:extLst>
          </p:cNvPr>
          <p:cNvSpPr txBox="1"/>
          <p:nvPr/>
        </p:nvSpPr>
        <p:spPr>
          <a:xfrm>
            <a:off x="8986097" y="2174923"/>
            <a:ext cx="1588169" cy="584775"/>
          </a:xfrm>
          <a:prstGeom prst="rect">
            <a:avLst/>
          </a:prstGeom>
          <a:solidFill>
            <a:schemeClr val="bg1"/>
          </a:solidFill>
          <a:ln w="19050">
            <a:solidFill>
              <a:schemeClr val="tx1"/>
            </a:solidFill>
          </a:ln>
          <a:scene3d>
            <a:camera prst="perspectiveFront"/>
            <a:lightRig rig="threePt" dir="t"/>
          </a:scene3d>
        </p:spPr>
        <p:txBody>
          <a:bodyPr wrap="square" rtlCol="0">
            <a:spAutoFit/>
          </a:bodyPr>
          <a:lstStyle/>
          <a:p>
            <a:r>
              <a:rPr lang="en-US" sz="1600" dirty="0">
                <a:ln>
                  <a:solidFill>
                    <a:schemeClr val="accent2">
                      <a:lumMod val="50000"/>
                    </a:schemeClr>
                  </a:solidFill>
                </a:ln>
                <a:latin typeface="Arial" panose="020B0604020202020204" pitchFamily="34" charset="0"/>
                <a:cs typeface="Arial" panose="020B0604020202020204" pitchFamily="34" charset="0"/>
              </a:rPr>
              <a:t>AWP QCSS Coverage Map</a:t>
            </a:r>
          </a:p>
        </p:txBody>
      </p:sp>
    </p:spTree>
    <p:extLst>
      <p:ext uri="{BB962C8B-B14F-4D97-AF65-F5344CB8AC3E}">
        <p14:creationId xmlns:p14="http://schemas.microsoft.com/office/powerpoint/2010/main" val="3976545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50655-3186-480D-A4A3-2727DF6A0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3" name="Title 1">
            <a:extLst>
              <a:ext uri="{FF2B5EF4-FFF2-40B4-BE49-F238E27FC236}">
                <a16:creationId xmlns:a16="http://schemas.microsoft.com/office/drawing/2014/main" id="{BF12591C-B0BC-4A90-AF0D-6DBD0767F9DC}"/>
              </a:ext>
            </a:extLst>
          </p:cNvPr>
          <p:cNvSpPr txBox="1">
            <a:spLocks/>
          </p:cNvSpPr>
          <p:nvPr/>
        </p:nvSpPr>
        <p:spPr>
          <a:xfrm>
            <a:off x="502894" y="413990"/>
            <a:ext cx="7931217" cy="420303"/>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a:solidFill>
                  <a:schemeClr val="tx1"/>
                </a:solidFill>
                <a:latin typeface="Arial" panose="020B0604020202020204" pitchFamily="34" charset="0"/>
                <a:cs typeface="Arial" panose="020B0604020202020204" pitchFamily="34" charset="0"/>
              </a:rPr>
              <a:t>AWP Backup Contact List</a:t>
            </a:r>
          </a:p>
        </p:txBody>
      </p:sp>
      <p:sp>
        <p:nvSpPr>
          <p:cNvPr id="4" name="TextBox 3">
            <a:extLst>
              <a:ext uri="{FF2B5EF4-FFF2-40B4-BE49-F238E27FC236}">
                <a16:creationId xmlns:a16="http://schemas.microsoft.com/office/drawing/2014/main" id="{45DEAB63-5CBE-40FC-AE49-FC2E30CF05A0}"/>
              </a:ext>
            </a:extLst>
          </p:cNvPr>
          <p:cNvSpPr txBox="1"/>
          <p:nvPr/>
        </p:nvSpPr>
        <p:spPr>
          <a:xfrm>
            <a:off x="502894" y="1062409"/>
            <a:ext cx="8489482"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When your primary QCSS is unavailable, you may reach out to another QCSS for immediate assistance. The designated backup QCSS for your agency is listed below:    </a:t>
            </a:r>
          </a:p>
        </p:txBody>
      </p:sp>
      <p:sp>
        <p:nvSpPr>
          <p:cNvPr id="6" name="TextBox 5">
            <a:extLst>
              <a:ext uri="{FF2B5EF4-FFF2-40B4-BE49-F238E27FC236}">
                <a16:creationId xmlns:a16="http://schemas.microsoft.com/office/drawing/2014/main" id="{78AFBD04-E439-4DCE-B7A2-158E2E7B61DD}"/>
              </a:ext>
            </a:extLst>
          </p:cNvPr>
          <p:cNvSpPr txBox="1"/>
          <p:nvPr/>
        </p:nvSpPr>
        <p:spPr>
          <a:xfrm>
            <a:off x="502894" y="3004238"/>
            <a:ext cx="8489482"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Andrea Felicetta </a:t>
            </a:r>
            <a:r>
              <a:rPr lang="en-US" sz="1400" dirty="0">
                <a:latin typeface="Arial" panose="020B0604020202020204" pitchFamily="34" charset="0"/>
                <a:cs typeface="Arial" panose="020B0604020202020204" pitchFamily="34" charset="0"/>
              </a:rPr>
              <a:t>● </a:t>
            </a:r>
            <a:r>
              <a:rPr lang="en-US" sz="14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afelicetta@agingwellpa.org</a:t>
            </a:r>
            <a:r>
              <a:rPr lang="en-US" sz="1400" dirty="0">
                <a:solidFill>
                  <a:srgbClr val="0070C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t>
            </a:r>
            <a:r>
              <a:rPr lang="en-US" sz="1400" dirty="0">
                <a:solidFill>
                  <a:srgbClr val="0070C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Cell:  609-221-1068</a:t>
            </a:r>
            <a:endParaRPr lang="en-US" sz="14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EAE84F4-2B8F-46F9-90EB-394305B32D1A}"/>
              </a:ext>
            </a:extLst>
          </p:cNvPr>
          <p:cNvSpPr txBox="1"/>
          <p:nvPr/>
        </p:nvSpPr>
        <p:spPr>
          <a:xfrm>
            <a:off x="502894" y="2009403"/>
            <a:ext cx="8489482"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Courtney Drellich</a:t>
            </a:r>
            <a:r>
              <a:rPr lang="en-US" sz="1400" dirty="0">
                <a:latin typeface="Arial" panose="020B0604020202020204" pitchFamily="34" charset="0"/>
                <a:cs typeface="Arial" panose="020B0604020202020204" pitchFamily="34" charset="0"/>
              </a:rPr>
              <a:t> ● </a:t>
            </a:r>
            <a:r>
              <a:rPr lang="en-US" sz="14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cdrellich@agingwellpa.org</a:t>
            </a:r>
            <a:r>
              <a:rPr lang="en-US" sz="1400" dirty="0">
                <a:solidFill>
                  <a:srgbClr val="0070C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Cell:  267-772-4713 </a:t>
            </a:r>
          </a:p>
        </p:txBody>
      </p:sp>
      <p:sp>
        <p:nvSpPr>
          <p:cNvPr id="8" name="TextBox 7">
            <a:extLst>
              <a:ext uri="{FF2B5EF4-FFF2-40B4-BE49-F238E27FC236}">
                <a16:creationId xmlns:a16="http://schemas.microsoft.com/office/drawing/2014/main" id="{26944B9B-56C2-4019-93CE-2BB175E06008}"/>
              </a:ext>
            </a:extLst>
          </p:cNvPr>
          <p:cNvSpPr txBox="1"/>
          <p:nvPr/>
        </p:nvSpPr>
        <p:spPr>
          <a:xfrm>
            <a:off x="502894" y="3925264"/>
            <a:ext cx="8784299"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Sherry Hoffman </a:t>
            </a:r>
            <a:r>
              <a:rPr lang="en-US" sz="1400" dirty="0">
                <a:latin typeface="Arial" panose="020B0604020202020204" pitchFamily="34" charset="0"/>
                <a:cs typeface="Arial" panose="020B0604020202020204" pitchFamily="34" charset="0"/>
              </a:rPr>
              <a:t>● </a:t>
            </a:r>
            <a:r>
              <a:rPr lang="en-US" sz="14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shoffman@agingwellpa.org</a:t>
            </a:r>
            <a:r>
              <a:rPr lang="en-US" sz="1400" dirty="0">
                <a:solidFill>
                  <a:srgbClr val="0070C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Cell:  814-203-6717</a:t>
            </a:r>
            <a:endParaRPr lang="en-US" sz="14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9D6CE47-D84C-4FFB-BD87-7F8D7B73FBF9}"/>
              </a:ext>
            </a:extLst>
          </p:cNvPr>
          <p:cNvSpPr txBox="1"/>
          <p:nvPr/>
        </p:nvSpPr>
        <p:spPr>
          <a:xfrm>
            <a:off x="502894" y="5104515"/>
            <a:ext cx="862423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Angela Yakoski </a:t>
            </a:r>
            <a:r>
              <a:rPr lang="en-US" sz="1400" dirty="0">
                <a:latin typeface="Arial" panose="020B0604020202020204" pitchFamily="34" charset="0"/>
                <a:cs typeface="Arial" panose="020B0604020202020204" pitchFamily="34" charset="0"/>
              </a:rPr>
              <a:t>● </a:t>
            </a:r>
            <a:r>
              <a:rPr lang="en-US" sz="1400" dirty="0">
                <a:solidFill>
                  <a:srgbClr val="0070C0"/>
                </a:solidFill>
                <a:latin typeface="Arial" panose="020B0604020202020204" pitchFamily="34" charset="0"/>
                <a:cs typeface="Arial" panose="020B0604020202020204" pitchFamily="34" charset="0"/>
              </a:rPr>
              <a:t>ayakoski</a:t>
            </a:r>
            <a:r>
              <a:rPr lang="en-US" sz="1400" dirty="0">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@agingwellpa.org</a:t>
            </a:r>
            <a:r>
              <a:rPr lang="en-US" sz="1400" dirty="0">
                <a:solidFill>
                  <a:srgbClr val="0070C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Cell:   </a:t>
            </a:r>
            <a:r>
              <a:rPr lang="en-US" sz="1400" dirty="0">
                <a:effectLst/>
                <a:latin typeface="Arial" panose="020B0604020202020204" pitchFamily="34" charset="0"/>
                <a:ea typeface="Times New Roman" panose="02020603050405020304" pitchFamily="18" charset="0"/>
                <a:cs typeface="Arial" panose="020B0604020202020204" pitchFamily="34" charset="0"/>
              </a:rPr>
              <a:t>570-855-8249 </a:t>
            </a:r>
            <a:endParaRPr lang="en-US" sz="1400"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9939A25-D7D4-B72C-120E-5E23441D8129}"/>
              </a:ext>
            </a:extLst>
          </p:cNvPr>
          <p:cNvSpPr txBox="1"/>
          <p:nvPr/>
        </p:nvSpPr>
        <p:spPr>
          <a:xfrm>
            <a:off x="502894" y="2279385"/>
            <a:ext cx="8547234" cy="536622"/>
          </a:xfrm>
          <a:prstGeom prst="rect">
            <a:avLst/>
          </a:prstGeom>
          <a:noFill/>
        </p:spPr>
        <p:txBody>
          <a:bodyPr wrap="square" rtlCol="0">
            <a:spAutoFit/>
          </a:bodyPr>
          <a:lstStyle/>
          <a:p>
            <a:pPr marL="0" marR="0">
              <a:lnSpc>
                <a:spcPct val="107000"/>
              </a:lnSpc>
              <a:spcBef>
                <a:spcPts val="0"/>
              </a:spcBef>
              <a:spcAft>
                <a:spcPts val="800"/>
              </a:spcAft>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Beaver, BSST, Cambria, Carbon, Experience, Inc., GECAC, Jefferson, Luzerne/Wyoming, Lehigh, Mercer, Mifflin/Juniata, Pike, Southwestern PA, Westmoreland</a:t>
            </a:r>
          </a:p>
        </p:txBody>
      </p:sp>
      <p:sp>
        <p:nvSpPr>
          <p:cNvPr id="10" name="TextBox 9">
            <a:extLst>
              <a:ext uri="{FF2B5EF4-FFF2-40B4-BE49-F238E27FC236}">
                <a16:creationId xmlns:a16="http://schemas.microsoft.com/office/drawing/2014/main" id="{5B5242E0-8E6B-28A8-3FC3-918B25CD9629}"/>
              </a:ext>
            </a:extLst>
          </p:cNvPr>
          <p:cNvSpPr txBox="1"/>
          <p:nvPr/>
        </p:nvSpPr>
        <p:spPr>
          <a:xfrm>
            <a:off x="502894" y="3312015"/>
            <a:ext cx="6810718" cy="306109"/>
          </a:xfrm>
          <a:prstGeom prst="rect">
            <a:avLst/>
          </a:prstGeom>
          <a:noFill/>
        </p:spPr>
        <p:txBody>
          <a:bodyPr wrap="square" rtlCol="0">
            <a:spAutoFit/>
          </a:bodyPr>
          <a:lstStyle/>
          <a:p>
            <a:pPr marL="0" marR="0">
              <a:lnSpc>
                <a:spcPct val="107000"/>
              </a:lnSpc>
              <a:spcBef>
                <a:spcPts val="0"/>
              </a:spcBef>
              <a:spcAft>
                <a:spcPts val="800"/>
              </a:spcAft>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Allegheny, Berks, Blair, Chester, Dauphin, Franklin, Montgomery, PCA, Somerset</a:t>
            </a:r>
          </a:p>
        </p:txBody>
      </p:sp>
      <p:sp>
        <p:nvSpPr>
          <p:cNvPr id="11" name="TextBox 10">
            <a:extLst>
              <a:ext uri="{FF2B5EF4-FFF2-40B4-BE49-F238E27FC236}">
                <a16:creationId xmlns:a16="http://schemas.microsoft.com/office/drawing/2014/main" id="{560252E4-CF9F-DC79-ACA0-048539F39C7D}"/>
              </a:ext>
            </a:extLst>
          </p:cNvPr>
          <p:cNvSpPr txBox="1"/>
          <p:nvPr/>
        </p:nvSpPr>
        <p:spPr>
          <a:xfrm>
            <a:off x="502894" y="4188615"/>
            <a:ext cx="8624236" cy="536622"/>
          </a:xfrm>
          <a:prstGeom prst="rect">
            <a:avLst/>
          </a:prstGeom>
          <a:noFill/>
        </p:spPr>
        <p:txBody>
          <a:bodyPr wrap="square" rtlCol="0">
            <a:spAutoFit/>
          </a:bodyPr>
          <a:lstStyle/>
          <a:p>
            <a:pPr marL="0" marR="0">
              <a:lnSpc>
                <a:spcPct val="107000"/>
              </a:lnSpc>
              <a:spcBef>
                <a:spcPts val="0"/>
              </a:spcBef>
              <a:spcAft>
                <a:spcPts val="800"/>
              </a:spcAft>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Adams, Aging Services, Inc., Armstrong, Butler, Centre, Clearfield, Columbia/Montour, Cumberland, Delaware, Lackawanna, Lawrence, Potter, Schuylkill, Union/Snyder, York</a:t>
            </a:r>
          </a:p>
        </p:txBody>
      </p:sp>
      <p:sp>
        <p:nvSpPr>
          <p:cNvPr id="12" name="TextBox 11">
            <a:extLst>
              <a:ext uri="{FF2B5EF4-FFF2-40B4-BE49-F238E27FC236}">
                <a16:creationId xmlns:a16="http://schemas.microsoft.com/office/drawing/2014/main" id="{AF7AC4C3-F84D-D1BB-1B80-0A73C7EF6BD9}"/>
              </a:ext>
            </a:extLst>
          </p:cNvPr>
          <p:cNvSpPr txBox="1"/>
          <p:nvPr/>
        </p:nvSpPr>
        <p:spPr>
          <a:xfrm>
            <a:off x="502894" y="5412292"/>
            <a:ext cx="7654565" cy="536622"/>
          </a:xfrm>
          <a:prstGeom prst="rect">
            <a:avLst/>
          </a:prstGeom>
          <a:noFill/>
        </p:spPr>
        <p:txBody>
          <a:bodyPr wrap="square" rtlCol="0">
            <a:spAutoFit/>
          </a:bodyPr>
          <a:lstStyle/>
          <a:p>
            <a:pPr marL="0" marR="0">
              <a:lnSpc>
                <a:spcPct val="107000"/>
              </a:lnSpc>
              <a:spcBef>
                <a:spcPts val="0"/>
              </a:spcBef>
              <a:spcAft>
                <a:spcPts val="800"/>
              </a:spcAft>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Active Aging, Bucks, Clarion, Huntingdon/Bedford/Fulton, Lancaster, Lebanon, Monroe, Northampton, Northumberland, OHS, Perry, STEP, Venango, Wayne</a:t>
            </a:r>
          </a:p>
        </p:txBody>
      </p:sp>
    </p:spTree>
    <p:extLst>
      <p:ext uri="{BB962C8B-B14F-4D97-AF65-F5344CB8AC3E}">
        <p14:creationId xmlns:p14="http://schemas.microsoft.com/office/powerpoint/2010/main" val="294996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0C8946-A27B-4AB7-B26C-F78E447EB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3" name="Title 2">
            <a:extLst>
              <a:ext uri="{FF2B5EF4-FFF2-40B4-BE49-F238E27FC236}">
                <a16:creationId xmlns:a16="http://schemas.microsoft.com/office/drawing/2014/main" id="{46493DA2-FCA0-4755-9600-AAB1A9ADA68C}"/>
              </a:ext>
            </a:extLst>
          </p:cNvPr>
          <p:cNvSpPr>
            <a:spLocks noGrp="1"/>
          </p:cNvSpPr>
          <p:nvPr>
            <p:ph type="title"/>
          </p:nvPr>
        </p:nvSpPr>
        <p:spPr>
          <a:xfrm>
            <a:off x="677334" y="609600"/>
            <a:ext cx="8112705" cy="1101213"/>
          </a:xfrm>
        </p:spPr>
        <p:txBody>
          <a:bodyPr>
            <a:normAutofit/>
          </a:bodyPr>
          <a:lstStyle/>
          <a:p>
            <a:r>
              <a:rPr lang="en-US" sz="6000" b="1" dirty="0">
                <a:solidFill>
                  <a:schemeClr val="tx1"/>
                </a:solidFill>
                <a:latin typeface="Arial" panose="020B0604020202020204" pitchFamily="34" charset="0"/>
                <a:cs typeface="Arial" panose="020B0604020202020204" pitchFamily="34" charset="0"/>
              </a:rPr>
              <a:t>Questions? </a:t>
            </a:r>
          </a:p>
        </p:txBody>
      </p:sp>
      <p:pic>
        <p:nvPicPr>
          <p:cNvPr id="6" name="Content Placeholder 5" descr="Help">
            <a:extLst>
              <a:ext uri="{FF2B5EF4-FFF2-40B4-BE49-F238E27FC236}">
                <a16:creationId xmlns:a16="http://schemas.microsoft.com/office/drawing/2014/main" id="{216A2654-B97F-49D2-A023-3F9B7CF5F4AA}"/>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6457" y="2411054"/>
            <a:ext cx="2412923" cy="2412923"/>
          </a:xfrm>
        </p:spPr>
      </p:pic>
    </p:spTree>
    <p:extLst>
      <p:ext uri="{BB962C8B-B14F-4D97-AF65-F5344CB8AC3E}">
        <p14:creationId xmlns:p14="http://schemas.microsoft.com/office/powerpoint/2010/main" val="346184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456A-70AB-4ED3-A4CF-F0349764C6AE}"/>
              </a:ext>
            </a:extLst>
          </p:cNvPr>
          <p:cNvSpPr>
            <a:spLocks noGrp="1"/>
          </p:cNvSpPr>
          <p:nvPr>
            <p:ph type="title"/>
          </p:nvPr>
        </p:nvSpPr>
        <p:spPr>
          <a:xfrm>
            <a:off x="468612" y="276474"/>
            <a:ext cx="8596668" cy="563217"/>
          </a:xfrm>
        </p:spPr>
        <p:txBody>
          <a:bodyPr>
            <a:noAutofit/>
          </a:bodyPr>
          <a:lstStyle/>
          <a:p>
            <a:r>
              <a:rPr lang="en-US" sz="1800" b="1" dirty="0">
                <a:solidFill>
                  <a:schemeClr val="tx1"/>
                </a:solidFill>
                <a:latin typeface="Arial" panose="020B0604020202020204" pitchFamily="34" charset="0"/>
                <a:cs typeface="Arial" panose="020B0604020202020204" pitchFamily="34" charset="0"/>
              </a:rPr>
              <a:t>Getting Started: </a:t>
            </a:r>
          </a:p>
        </p:txBody>
      </p:sp>
      <p:pic>
        <p:nvPicPr>
          <p:cNvPr id="4" name="Picture 3">
            <a:extLst>
              <a:ext uri="{FF2B5EF4-FFF2-40B4-BE49-F238E27FC236}">
                <a16:creationId xmlns:a16="http://schemas.microsoft.com/office/drawing/2014/main" id="{AF0A436C-4843-4986-ACCC-67277E19A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CB9A454A-385E-4992-A5D8-350D35771EF0}"/>
              </a:ext>
            </a:extLst>
          </p:cNvPr>
          <p:cNvSpPr txBox="1"/>
          <p:nvPr/>
        </p:nvSpPr>
        <p:spPr>
          <a:xfrm>
            <a:off x="468612" y="1067079"/>
            <a:ext cx="8596668"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As a supervisor, it is important to “know why we do what we do.” We highly encourage you to obtain a copy of your AAA’s Agreement with Aging Well, PA from your Director and read it.  </a:t>
            </a:r>
          </a:p>
          <a:p>
            <a:r>
              <a:rPr lang="en-US"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97C59C62-D700-4598-AFD0-5D8C1B02D6F2}"/>
              </a:ext>
            </a:extLst>
          </p:cNvPr>
          <p:cNvSpPr/>
          <p:nvPr/>
        </p:nvSpPr>
        <p:spPr>
          <a:xfrm>
            <a:off x="468612" y="2040020"/>
            <a:ext cx="9530153"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Here are a few highlights of what is included in your AWP/AAA Agreement:</a:t>
            </a:r>
            <a:endParaRPr lang="en-US" sz="1600" dirty="0"/>
          </a:p>
        </p:txBody>
      </p:sp>
      <p:graphicFrame>
        <p:nvGraphicFramePr>
          <p:cNvPr id="6" name="Table 5">
            <a:extLst>
              <a:ext uri="{FF2B5EF4-FFF2-40B4-BE49-F238E27FC236}">
                <a16:creationId xmlns:a16="http://schemas.microsoft.com/office/drawing/2014/main" id="{0500B4D8-B2BC-405A-9594-9084B0F7F7A0}"/>
              </a:ext>
            </a:extLst>
          </p:cNvPr>
          <p:cNvGraphicFramePr>
            <a:graphicFrameLocks noGrp="1"/>
          </p:cNvGraphicFramePr>
          <p:nvPr>
            <p:extLst>
              <p:ext uri="{D42A27DB-BD31-4B8C-83A1-F6EECF244321}">
                <p14:modId xmlns:p14="http://schemas.microsoft.com/office/powerpoint/2010/main" val="3499436153"/>
              </p:ext>
            </p:extLst>
          </p:nvPr>
        </p:nvGraphicFramePr>
        <p:xfrm>
          <a:off x="468612" y="2840239"/>
          <a:ext cx="8528140" cy="2641600"/>
        </p:xfrm>
        <a:graphic>
          <a:graphicData uri="http://schemas.openxmlformats.org/drawingml/2006/table">
            <a:tbl>
              <a:tblPr firstRow="1" bandRow="1">
                <a:tableStyleId>{5C22544A-7EE6-4342-B048-85BDC9FD1C3A}</a:tableStyleId>
              </a:tblPr>
              <a:tblGrid>
                <a:gridCol w="4264070">
                  <a:extLst>
                    <a:ext uri="{9D8B030D-6E8A-4147-A177-3AD203B41FA5}">
                      <a16:colId xmlns:a16="http://schemas.microsoft.com/office/drawing/2014/main" val="2242634252"/>
                    </a:ext>
                  </a:extLst>
                </a:gridCol>
                <a:gridCol w="4264070">
                  <a:extLst>
                    <a:ext uri="{9D8B030D-6E8A-4147-A177-3AD203B41FA5}">
                      <a16:colId xmlns:a16="http://schemas.microsoft.com/office/drawing/2014/main" val="887386042"/>
                    </a:ext>
                  </a:extLst>
                </a:gridCol>
              </a:tblGrid>
              <a:tr h="370840">
                <a:tc>
                  <a:txBody>
                    <a:bodyPr/>
                    <a:lstStyle/>
                    <a:p>
                      <a:r>
                        <a:rPr lang="en-US" sz="1600" b="0" dirty="0">
                          <a:solidFill>
                            <a:schemeClr val="tx1"/>
                          </a:solidFill>
                          <a:latin typeface="Arial" panose="020B0604020202020204" pitchFamily="34" charset="0"/>
                          <a:cs typeface="Arial" panose="020B0604020202020204" pitchFamily="34" charset="0"/>
                        </a:rPr>
                        <a:t>A Promise to Follow Laws, Rules, and Regulations</a:t>
                      </a:r>
                    </a:p>
                  </a:txBody>
                  <a:tcPr/>
                </a:tc>
                <a:tc>
                  <a:txBody>
                    <a:bodyPr/>
                    <a:lstStyle/>
                    <a:p>
                      <a:r>
                        <a:rPr lang="en-US" sz="1600" b="0" dirty="0">
                          <a:solidFill>
                            <a:schemeClr val="tx1"/>
                          </a:solidFill>
                          <a:latin typeface="Arial" panose="020B0604020202020204" pitchFamily="34" charset="0"/>
                          <a:cs typeface="Arial" panose="020B0604020202020204" pitchFamily="34" charset="0"/>
                        </a:rPr>
                        <a:t>Operational Plans</a:t>
                      </a:r>
                    </a:p>
                  </a:txBody>
                  <a:tcPr/>
                </a:tc>
                <a:extLst>
                  <a:ext uri="{0D108BD9-81ED-4DB2-BD59-A6C34878D82A}">
                    <a16:rowId xmlns:a16="http://schemas.microsoft.com/office/drawing/2014/main" val="386922669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HIPAA/Privacy &amp; Confidentiality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Federal Language Requirements</a:t>
                      </a:r>
                    </a:p>
                  </a:txBody>
                  <a:tcPr/>
                </a:tc>
                <a:extLst>
                  <a:ext uri="{0D108BD9-81ED-4DB2-BD59-A6C34878D82A}">
                    <a16:rowId xmlns:a16="http://schemas.microsoft.com/office/drawing/2014/main" val="3342608201"/>
                  </a:ext>
                </a:extLst>
              </a:tr>
              <a:tr h="2297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Performance Standards</a:t>
                      </a:r>
                    </a:p>
                  </a:txBody>
                  <a:tcPr/>
                </a:tc>
                <a:tc>
                  <a:txBody>
                    <a:bodyPr/>
                    <a:lstStyle/>
                    <a:p>
                      <a:r>
                        <a:rPr lang="en-US" sz="1600" b="0" dirty="0">
                          <a:solidFill>
                            <a:schemeClr val="tx1"/>
                          </a:solidFill>
                          <a:latin typeface="Arial" panose="020B0604020202020204" pitchFamily="34" charset="0"/>
                          <a:cs typeface="Arial" panose="020B0604020202020204" pitchFamily="34" charset="0"/>
                        </a:rPr>
                        <a:t>Participation in Quality &amp; Compliance Activities</a:t>
                      </a:r>
                    </a:p>
                  </a:txBody>
                  <a:tcPr/>
                </a:tc>
                <a:extLst>
                  <a:ext uri="{0D108BD9-81ED-4DB2-BD59-A6C34878D82A}">
                    <a16:rowId xmlns:a16="http://schemas.microsoft.com/office/drawing/2014/main" val="2929500347"/>
                  </a:ext>
                </a:extLst>
              </a:tr>
              <a:tr h="370840">
                <a:tc>
                  <a:txBody>
                    <a:bodyPr/>
                    <a:lstStyle/>
                    <a:p>
                      <a:r>
                        <a:rPr lang="en-US" sz="1600" b="0" dirty="0">
                          <a:solidFill>
                            <a:schemeClr val="tx1"/>
                          </a:solidFill>
                          <a:latin typeface="Arial" panose="020B0604020202020204" pitchFamily="34" charset="0"/>
                          <a:cs typeface="Arial" panose="020B0604020202020204" pitchFamily="34" charset="0"/>
                        </a:rPr>
                        <a:t>Timeframe Expectations</a:t>
                      </a:r>
                    </a:p>
                  </a:txBody>
                  <a:tcPr/>
                </a:tc>
                <a:tc>
                  <a:txBody>
                    <a:bodyPr/>
                    <a:lstStyle/>
                    <a:p>
                      <a:r>
                        <a:rPr lang="en-US" sz="1600" b="0" dirty="0">
                          <a:solidFill>
                            <a:schemeClr val="tx1"/>
                          </a:solidFill>
                          <a:latin typeface="Arial" panose="020B0604020202020204" pitchFamily="34" charset="0"/>
                          <a:cs typeface="Arial" panose="020B0604020202020204" pitchFamily="34" charset="0"/>
                        </a:rPr>
                        <a:t>PIA Database</a:t>
                      </a:r>
                    </a:p>
                  </a:txBody>
                  <a:tcPr/>
                </a:tc>
                <a:extLst>
                  <a:ext uri="{0D108BD9-81ED-4DB2-BD59-A6C34878D82A}">
                    <a16:rowId xmlns:a16="http://schemas.microsoft.com/office/drawing/2014/main" val="716347827"/>
                  </a:ext>
                </a:extLst>
              </a:tr>
              <a:tr h="370840">
                <a:tc>
                  <a:txBody>
                    <a:bodyPr/>
                    <a:lstStyle/>
                    <a:p>
                      <a:r>
                        <a:rPr lang="en-US" sz="1600" b="0" dirty="0">
                          <a:solidFill>
                            <a:schemeClr val="tx1"/>
                          </a:solidFill>
                          <a:latin typeface="Arial" panose="020B0604020202020204" pitchFamily="34" charset="0"/>
                          <a:cs typeface="Arial" panose="020B0604020202020204" pitchFamily="34" charset="0"/>
                        </a:rPr>
                        <a:t>Assessor Training, ID Badges, &amp; Clearances</a:t>
                      </a:r>
                    </a:p>
                  </a:txBody>
                  <a:tcPr/>
                </a:tc>
                <a:tc>
                  <a:txBody>
                    <a:bodyPr/>
                    <a:lstStyle/>
                    <a:p>
                      <a:r>
                        <a:rPr lang="en-US" sz="1600" b="0" dirty="0">
                          <a:solidFill>
                            <a:schemeClr val="tx1"/>
                          </a:solidFill>
                          <a:latin typeface="Arial" panose="020B0604020202020204" pitchFamily="34" charset="0"/>
                          <a:cs typeface="Arial" panose="020B0604020202020204" pitchFamily="34" charset="0"/>
                        </a:rPr>
                        <a:t>Fees, Insurances, &amp; Payment Provisions</a:t>
                      </a:r>
                    </a:p>
                  </a:txBody>
                  <a:tcPr/>
                </a:tc>
                <a:extLst>
                  <a:ext uri="{0D108BD9-81ED-4DB2-BD59-A6C34878D82A}">
                    <a16:rowId xmlns:a16="http://schemas.microsoft.com/office/drawing/2014/main" val="3092394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CMS Assessor Qualifications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Record Retention</a:t>
                      </a:r>
                    </a:p>
                  </a:txBody>
                  <a:tcPr/>
                </a:tc>
                <a:extLst>
                  <a:ext uri="{0D108BD9-81ED-4DB2-BD59-A6C34878D82A}">
                    <a16:rowId xmlns:a16="http://schemas.microsoft.com/office/drawing/2014/main" val="1560611757"/>
                  </a:ext>
                </a:extLst>
              </a:tr>
            </a:tbl>
          </a:graphicData>
        </a:graphic>
      </p:graphicFrame>
    </p:spTree>
    <p:extLst>
      <p:ext uri="{BB962C8B-B14F-4D97-AF65-F5344CB8AC3E}">
        <p14:creationId xmlns:p14="http://schemas.microsoft.com/office/powerpoint/2010/main" val="75865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D7594-78A0-4ACD-B21E-E87BD8444F6C}"/>
              </a:ext>
            </a:extLst>
          </p:cNvPr>
          <p:cNvSpPr>
            <a:spLocks noGrp="1"/>
          </p:cNvSpPr>
          <p:nvPr>
            <p:ph type="title"/>
          </p:nvPr>
        </p:nvSpPr>
        <p:spPr>
          <a:xfrm>
            <a:off x="478551" y="361122"/>
            <a:ext cx="8596668" cy="455516"/>
          </a:xfrm>
        </p:spPr>
        <p:txBody>
          <a:bodyPr>
            <a:normAutofit/>
          </a:bodyPr>
          <a:lstStyle/>
          <a:p>
            <a:r>
              <a:rPr lang="en-US" sz="1800" b="1" dirty="0">
                <a:solidFill>
                  <a:schemeClr val="tx1"/>
                </a:solidFill>
                <a:latin typeface="Arial" panose="020B0604020202020204" pitchFamily="34" charset="0"/>
                <a:cs typeface="Arial" panose="020B0604020202020204" pitchFamily="34" charset="0"/>
              </a:rPr>
              <a:t>Assessor Quality Assurance: </a:t>
            </a:r>
          </a:p>
        </p:txBody>
      </p:sp>
      <p:sp>
        <p:nvSpPr>
          <p:cNvPr id="3" name="Content Placeholder 2">
            <a:extLst>
              <a:ext uri="{FF2B5EF4-FFF2-40B4-BE49-F238E27FC236}">
                <a16:creationId xmlns:a16="http://schemas.microsoft.com/office/drawing/2014/main" id="{52BAC015-BA70-480E-86D4-9D7A80E0006C}"/>
              </a:ext>
            </a:extLst>
          </p:cNvPr>
          <p:cNvSpPr>
            <a:spLocks noGrp="1"/>
          </p:cNvSpPr>
          <p:nvPr>
            <p:ph idx="1"/>
          </p:nvPr>
        </p:nvSpPr>
        <p:spPr>
          <a:xfrm>
            <a:off x="478551" y="1079427"/>
            <a:ext cx="8913926" cy="622323"/>
          </a:xfrm>
        </p:spPr>
        <p:txBody>
          <a:bodyPr>
            <a:noAutofit/>
          </a:bodyPr>
          <a:lstStyle/>
          <a:p>
            <a:pPr marL="0" indent="0">
              <a:buNone/>
            </a:pPr>
            <a:r>
              <a:rPr lang="en-US" sz="1600" dirty="0">
                <a:solidFill>
                  <a:schemeClr val="tx1"/>
                </a:solidFill>
                <a:latin typeface="Arial" panose="020B0604020202020204" pitchFamily="34" charset="0"/>
                <a:cs typeface="Arial" panose="020B0604020202020204" pitchFamily="34" charset="0"/>
              </a:rPr>
              <a:t>Aging Well, PA is required to ensure that assessors meet specific standards as outlined in its grant agreement with the Department of Human Services. Therefore, we conduct assessor quality assurance activities on an annual basis.   </a:t>
            </a:r>
          </a:p>
          <a:p>
            <a:endParaRPr lang="en-US" sz="1600" dirty="0"/>
          </a:p>
          <a:p>
            <a:pPr marL="0" indent="0">
              <a:buNone/>
            </a:pPr>
            <a:endParaRPr lang="en-US" sz="1600" dirty="0"/>
          </a:p>
        </p:txBody>
      </p:sp>
      <p:pic>
        <p:nvPicPr>
          <p:cNvPr id="4" name="Picture 3">
            <a:extLst>
              <a:ext uri="{FF2B5EF4-FFF2-40B4-BE49-F238E27FC236}">
                <a16:creationId xmlns:a16="http://schemas.microsoft.com/office/drawing/2014/main" id="{8C064808-2BF7-446E-84C6-621879E34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33B7CD47-B5C2-4A8E-BDBD-E7BEC15A659E}"/>
              </a:ext>
            </a:extLst>
          </p:cNvPr>
          <p:cNvSpPr txBox="1"/>
          <p:nvPr/>
        </p:nvSpPr>
        <p:spPr>
          <a:xfrm>
            <a:off x="478551" y="2076859"/>
            <a:ext cx="8953684"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Each January, your QCSS will request the following documentation for a specific assessment staff sample:  </a:t>
            </a:r>
          </a:p>
        </p:txBody>
      </p:sp>
      <p:sp>
        <p:nvSpPr>
          <p:cNvPr id="7" name="TextBox 6">
            <a:extLst>
              <a:ext uri="{FF2B5EF4-FFF2-40B4-BE49-F238E27FC236}">
                <a16:creationId xmlns:a16="http://schemas.microsoft.com/office/drawing/2014/main" id="{F070F010-F8E8-4D08-811C-5F84A8AB3CB1}"/>
              </a:ext>
            </a:extLst>
          </p:cNvPr>
          <p:cNvSpPr txBox="1"/>
          <p:nvPr/>
        </p:nvSpPr>
        <p:spPr>
          <a:xfrm>
            <a:off x="1042816" y="2790692"/>
            <a:ext cx="8913926" cy="83099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Minimum job qualifications approved by CMS (See Exhibit E in your AAA’s agreement with AWP). Acceptable documentation includes copies of college transcripts, diplomas, licenses, HR-approved resumes, Civil Service letters, etc.  </a:t>
            </a:r>
          </a:p>
        </p:txBody>
      </p:sp>
      <p:sp>
        <p:nvSpPr>
          <p:cNvPr id="8" name="TextBox 7">
            <a:extLst>
              <a:ext uri="{FF2B5EF4-FFF2-40B4-BE49-F238E27FC236}">
                <a16:creationId xmlns:a16="http://schemas.microsoft.com/office/drawing/2014/main" id="{4ACCE836-D9A6-4024-8C51-B24AB008851C}"/>
              </a:ext>
            </a:extLst>
          </p:cNvPr>
          <p:cNvSpPr txBox="1"/>
          <p:nvPr/>
        </p:nvSpPr>
        <p:spPr>
          <a:xfrm>
            <a:off x="1042816" y="3651809"/>
            <a:ext cx="8389419"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Criminal background checks within past 5 years.</a:t>
            </a:r>
          </a:p>
        </p:txBody>
      </p:sp>
      <p:sp>
        <p:nvSpPr>
          <p:cNvPr id="9" name="TextBox 8">
            <a:extLst>
              <a:ext uri="{FF2B5EF4-FFF2-40B4-BE49-F238E27FC236}">
                <a16:creationId xmlns:a16="http://schemas.microsoft.com/office/drawing/2014/main" id="{77380875-BEF1-47FB-A8CB-557278311B0B}"/>
              </a:ext>
            </a:extLst>
          </p:cNvPr>
          <p:cNvSpPr txBox="1"/>
          <p:nvPr/>
        </p:nvSpPr>
        <p:spPr>
          <a:xfrm>
            <a:off x="1042816" y="4140327"/>
            <a:ext cx="8069102"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FBI clearances for employees who have been PA residents for less than two years.  </a:t>
            </a:r>
          </a:p>
        </p:txBody>
      </p:sp>
      <p:sp>
        <p:nvSpPr>
          <p:cNvPr id="10" name="TextBox 9">
            <a:extLst>
              <a:ext uri="{FF2B5EF4-FFF2-40B4-BE49-F238E27FC236}">
                <a16:creationId xmlns:a16="http://schemas.microsoft.com/office/drawing/2014/main" id="{10B9988E-3B14-4E23-8931-392CA5BD6597}"/>
              </a:ext>
            </a:extLst>
          </p:cNvPr>
          <p:cNvSpPr txBox="1"/>
          <p:nvPr/>
        </p:nvSpPr>
        <p:spPr>
          <a:xfrm>
            <a:off x="1042816" y="4659112"/>
            <a:ext cx="8488809"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Child abuse clearances, if obtained (Not required unless working directly with children).</a:t>
            </a:r>
          </a:p>
        </p:txBody>
      </p:sp>
      <p:sp>
        <p:nvSpPr>
          <p:cNvPr id="11" name="TextBox 10">
            <a:extLst>
              <a:ext uri="{FF2B5EF4-FFF2-40B4-BE49-F238E27FC236}">
                <a16:creationId xmlns:a16="http://schemas.microsoft.com/office/drawing/2014/main" id="{77754EDC-8917-4D42-9E9E-3E2985AF560D}"/>
              </a:ext>
            </a:extLst>
          </p:cNvPr>
          <p:cNvSpPr txBox="1"/>
          <p:nvPr/>
        </p:nvSpPr>
        <p:spPr>
          <a:xfrm>
            <a:off x="1042816" y="5177897"/>
            <a:ext cx="7911548"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Copies of ID badges that provide the employee and agency’s name.</a:t>
            </a:r>
          </a:p>
        </p:txBody>
      </p:sp>
    </p:spTree>
    <p:extLst>
      <p:ext uri="{BB962C8B-B14F-4D97-AF65-F5344CB8AC3E}">
        <p14:creationId xmlns:p14="http://schemas.microsoft.com/office/powerpoint/2010/main" val="188275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8592-9101-4333-964D-107AAA74D1A2}"/>
              </a:ext>
            </a:extLst>
          </p:cNvPr>
          <p:cNvSpPr>
            <a:spLocks noGrp="1"/>
          </p:cNvSpPr>
          <p:nvPr>
            <p:ph type="title"/>
          </p:nvPr>
        </p:nvSpPr>
        <p:spPr>
          <a:xfrm>
            <a:off x="548126" y="326526"/>
            <a:ext cx="8805390" cy="394252"/>
          </a:xfrm>
        </p:spPr>
        <p:txBody>
          <a:bodyPr>
            <a:normAutofit/>
          </a:bodyPr>
          <a:lstStyle/>
          <a:p>
            <a:r>
              <a:rPr lang="en-US" sz="1800" b="1" dirty="0">
                <a:solidFill>
                  <a:schemeClr val="tx1"/>
                </a:solidFill>
                <a:latin typeface="Arial" panose="020B0604020202020204" pitchFamily="34" charset="0"/>
                <a:cs typeface="Arial" panose="020B0604020202020204" pitchFamily="34" charset="0"/>
              </a:rPr>
              <a:t>Operational and Backup Plans:</a:t>
            </a:r>
          </a:p>
        </p:txBody>
      </p:sp>
      <p:pic>
        <p:nvPicPr>
          <p:cNvPr id="4" name="Picture 3">
            <a:extLst>
              <a:ext uri="{FF2B5EF4-FFF2-40B4-BE49-F238E27FC236}">
                <a16:creationId xmlns:a16="http://schemas.microsoft.com/office/drawing/2014/main" id="{638A7D86-D98C-4058-95D4-11E5E9A03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0" y="6082677"/>
            <a:ext cx="876190" cy="647619"/>
          </a:xfrm>
          <a:prstGeom prst="ellipse">
            <a:avLst/>
          </a:prstGeom>
          <a:ln>
            <a:noFill/>
          </a:ln>
          <a:effectLst>
            <a:softEdge rad="112500"/>
          </a:effectLst>
        </p:spPr>
      </p:pic>
      <p:sp>
        <p:nvSpPr>
          <p:cNvPr id="5" name="TextBox 4">
            <a:extLst>
              <a:ext uri="{FF2B5EF4-FFF2-40B4-BE49-F238E27FC236}">
                <a16:creationId xmlns:a16="http://schemas.microsoft.com/office/drawing/2014/main" id="{7EA52AFF-3365-4B50-AC4B-245A14A3AA94}"/>
              </a:ext>
            </a:extLst>
          </p:cNvPr>
          <p:cNvSpPr txBox="1"/>
          <p:nvPr/>
        </p:nvSpPr>
        <p:spPr>
          <a:xfrm>
            <a:off x="548126" y="894643"/>
            <a:ext cx="8134838" cy="138499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As per the agreement with AWP, each AAA is required to have an Operational Plan.</a:t>
            </a:r>
          </a:p>
          <a:p>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The contract language stipulates, “The agency must develop an operational plan that adequately addresses staffing issues that may arise and impact on the agency’s ability to maintain at minimum a 95% on-time completion rate for all assessments.”</a:t>
            </a:r>
          </a:p>
          <a:p>
            <a:r>
              <a:rPr lang="en-US" sz="1400" dirty="0">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34682D63-A66E-4181-B2BE-521C1EEAB217}"/>
              </a:ext>
            </a:extLst>
          </p:cNvPr>
          <p:cNvSpPr txBox="1"/>
          <p:nvPr/>
        </p:nvSpPr>
        <p:spPr>
          <a:xfrm>
            <a:off x="548126" y="2300012"/>
            <a:ext cx="8234230" cy="2462213"/>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Additionally, AWP requires each agency to have a Backup Plan to ensure coverage of all areas of responsibility related to the assessment process. AAAs must provide specific details on the Backup Plan Template to describe how they will cover the following topics:</a:t>
            </a:r>
          </a:p>
          <a:p>
            <a:pPr marL="742950" lvl="1"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Assessor &amp; supervisor tasks, appeals, desk reviews, invoices, training/certification, OBRA/PASRR, OU assignments, and other related duties.</a:t>
            </a:r>
          </a:p>
          <a:p>
            <a:pPr marL="742950" lvl="1"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Primary and backup staff for each area of responsibility.  </a:t>
            </a:r>
          </a:p>
          <a:p>
            <a:pPr marL="742950" lvl="1"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Arrangements with neighboring AAAs for emergency backup coverage. </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62864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a7fd76-e675-4c0d-a20c-a9cf6e125e5e" xsi:nil="true"/>
    <lcf76f155ced4ddcb4097134ff3c332f xmlns="8f0bda32-63bd-4f85-9012-fbc1d57319f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EB667D95F7D1428C27FC7351FAFD17" ma:contentTypeVersion="19" ma:contentTypeDescription="Create a new document." ma:contentTypeScope="" ma:versionID="99761ada694eb380217ca081b8340346">
  <xsd:schema xmlns:xsd="http://www.w3.org/2001/XMLSchema" xmlns:xs="http://www.w3.org/2001/XMLSchema" xmlns:p="http://schemas.microsoft.com/office/2006/metadata/properties" xmlns:ns2="8f0bda32-63bd-4f85-9012-fbc1d57319f3" xmlns:ns3="f2a7fd76-e675-4c0d-a20c-a9cf6e125e5e" targetNamespace="http://schemas.microsoft.com/office/2006/metadata/properties" ma:root="true" ma:fieldsID="47d82c44151e3303e5e074b34af611e5" ns2:_="" ns3:_="">
    <xsd:import namespace="8f0bda32-63bd-4f85-9012-fbc1d57319f3"/>
    <xsd:import namespace="f2a7fd76-e675-4c0d-a20c-a9cf6e125e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0bda32-63bd-4f85-9012-fbc1d5731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e77372-9ab5-4a67-a52b-c4df7a2b4a3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a7fd76-e675-4c0d-a20c-a9cf6e125e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bfe4c8e-508a-4906-aa02-674cda1807ff}" ma:internalName="TaxCatchAll" ma:showField="CatchAllData" ma:web="f2a7fd76-e675-4c0d-a20c-a9cf6e125e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7BC8D2-A5D8-4DDF-91BA-D8090F31CB4B}">
  <ds:schemaRefs>
    <ds:schemaRef ds:uri="8f0bda32-63bd-4f85-9012-fbc1d57319f3"/>
    <ds:schemaRef ds:uri="f2a7fd76-e675-4c0d-a20c-a9cf6e125e5e"/>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FD60E12F-895D-47B3-92D4-D313456F946C}">
  <ds:schemaRefs>
    <ds:schemaRef ds:uri="http://schemas.microsoft.com/sharepoint/v3/contenttype/forms"/>
  </ds:schemaRefs>
</ds:datastoreItem>
</file>

<file path=customXml/itemProps3.xml><?xml version="1.0" encoding="utf-8"?>
<ds:datastoreItem xmlns:ds="http://schemas.openxmlformats.org/officeDocument/2006/customXml" ds:itemID="{9D785BD6-D106-46D7-B43E-C97352BFB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0bda32-63bd-4f85-9012-fbc1d57319f3"/>
    <ds:schemaRef ds:uri="f2a7fd76-e675-4c0d-a20c-a9cf6e125e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5794</TotalTime>
  <Words>7658</Words>
  <Application>Microsoft Office PowerPoint</Application>
  <PresentationFormat>Widescreen</PresentationFormat>
  <Paragraphs>579</Paragraphs>
  <Slides>63</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Trebuchet MS</vt:lpstr>
      <vt:lpstr>Wingdings</vt:lpstr>
      <vt:lpstr>Wingdings 3</vt:lpstr>
      <vt:lpstr>Facet</vt:lpstr>
      <vt:lpstr>Aging Well, PA Assessment Supervisor Orientation </vt:lpstr>
      <vt:lpstr>PowerPoint Presentation</vt:lpstr>
      <vt:lpstr>Agenda</vt:lpstr>
      <vt:lpstr>About Aging Well, PA</vt:lpstr>
      <vt:lpstr>Our Core Values:</vt:lpstr>
      <vt:lpstr>PowerPoint Presentation</vt:lpstr>
      <vt:lpstr>Getting Started: </vt:lpstr>
      <vt:lpstr>Assessor Quality Assurance: </vt:lpstr>
      <vt:lpstr>Operational and Backup Plans:</vt:lpstr>
      <vt:lpstr>Operational and Backup Plans (Continued):  </vt:lpstr>
      <vt:lpstr>Safety Net </vt:lpstr>
      <vt:lpstr>Aging Well, PA Website</vt:lpstr>
      <vt:lpstr>FED Basics:  The FED Matrix</vt:lpstr>
      <vt:lpstr>FED Basics:  FED Flowchart</vt:lpstr>
      <vt:lpstr>FED Basics:  Sharing FED Results with Applicants</vt:lpstr>
      <vt:lpstr>FED Basics:  Sharing FED Results (Continued)</vt:lpstr>
      <vt:lpstr>PowerPoint Presentation</vt:lpstr>
      <vt:lpstr>FED Basics:  Medical Director Reviews</vt:lpstr>
      <vt:lpstr>FED Basics:  Withdrawing IEB FED Requests</vt:lpstr>
      <vt:lpstr>FED Basics:  Contacting the IEB</vt:lpstr>
      <vt:lpstr>FED Basics:  PIA Data Edits &amp; Merges</vt:lpstr>
      <vt:lpstr>FED Basics:  Appeals Process</vt:lpstr>
      <vt:lpstr>FED Basics:  Appeals Process (Continued)</vt:lpstr>
      <vt:lpstr>FED Basics:  Appeals Process (Continued)</vt:lpstr>
      <vt:lpstr>PIA Basics:  PIA Roles &amp; Tabs</vt:lpstr>
      <vt:lpstr>PIA Basics:  Organizational Unit Assignments</vt:lpstr>
      <vt:lpstr>PIA Basics:  Organizational Unit Assignments</vt:lpstr>
      <vt:lpstr>PIA Basics:  Reports</vt:lpstr>
      <vt:lpstr>PIA Basics:  Reports</vt:lpstr>
      <vt:lpstr>PIA Basics:  Reports</vt:lpstr>
      <vt:lpstr>PIA Basics:  Reports</vt:lpstr>
      <vt:lpstr>PIA Basics: Reports </vt:lpstr>
      <vt:lpstr>PowerPoint Presentation</vt:lpstr>
      <vt:lpstr>PIA Basics:  Reports</vt:lpstr>
      <vt:lpstr>PowerPoint Presentation</vt:lpstr>
      <vt:lpstr>PIA Basics: Reports </vt:lpstr>
      <vt:lpstr>PIA Basics:  Reports </vt:lpstr>
      <vt:lpstr>PIA Basics:  Reports </vt:lpstr>
      <vt:lpstr>PIA Basics:  Reports </vt:lpstr>
      <vt:lpstr>PIA Basics:  Reports </vt:lpstr>
      <vt:lpstr>PIA Basics:  Reports </vt:lpstr>
      <vt:lpstr>Desk Reviews</vt:lpstr>
      <vt:lpstr>Desk Review:  Alerts</vt:lpstr>
      <vt:lpstr>Correctional Facility FEDs</vt:lpstr>
      <vt:lpstr>Assessment Staff &amp; PIA Users </vt:lpstr>
      <vt:lpstr>PowerPoint Presentation</vt:lpstr>
      <vt:lpstr>Assessment Staff &amp; PIA Users </vt:lpstr>
      <vt:lpstr>Assessment Staff &amp; PIA Users </vt:lpstr>
      <vt:lpstr>Assessment Staff &amp; PIA Users </vt:lpstr>
      <vt:lpstr>Assessment Staff &amp; PIA Users </vt:lpstr>
      <vt:lpstr>Assessment Staff &amp; PIA Users </vt:lpstr>
      <vt:lpstr>Assessment Staff &amp; PIA Users </vt:lpstr>
      <vt:lpstr>At the beginning of the year, your QCSS will provide you with a list of active PIA users for verification. The list will include the assessors’ annual recertification due dates. It is the supervisor’s responsibility to track their assessment staff’s recertification dates. </vt:lpstr>
      <vt:lpstr>PowerPoint Presentation</vt:lpstr>
      <vt:lpstr>Assessment Staff &amp; PIA Users  </vt:lpstr>
      <vt:lpstr>Assessment Staff &amp; PIA Users   </vt:lpstr>
      <vt:lpstr>Regional Conference Calls </vt:lpstr>
      <vt:lpstr>AWP Contacts &amp; Questions</vt:lpstr>
      <vt:lpstr>AWP Contacts &amp; Questions</vt:lpstr>
      <vt:lpstr>AWP Primary Contact List</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Sherry Hoffman</dc:creator>
  <cp:lastModifiedBy>Andrea Felicetta</cp:lastModifiedBy>
  <cp:revision>252</cp:revision>
  <cp:lastPrinted>2024-05-15T15:51:16Z</cp:lastPrinted>
  <dcterms:created xsi:type="dcterms:W3CDTF">2022-04-19T15:17:25Z</dcterms:created>
  <dcterms:modified xsi:type="dcterms:W3CDTF">2026-03-10T16:40:23Z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0x010100F5EB667D95F7D1428C27FC7351FAFD17</vt:lpwstr>
  </property>
  <property fmtid="{D5CDD505-2E9C-101B-9397-08002B2CF9AE}" pid="3" name="MediaServiceImageTags">
    <vt:lpwstr/>
  </property>
</Properties>
</file>